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sldIdLst>
    <p:sldId id="284" r:id="rId2"/>
    <p:sldId id="286" r:id="rId3"/>
    <p:sldId id="266" r:id="rId4"/>
    <p:sldId id="263" r:id="rId5"/>
    <p:sldId id="274" r:id="rId6"/>
    <p:sldId id="275" r:id="rId7"/>
    <p:sldId id="276" r:id="rId8"/>
    <p:sldId id="277" r:id="rId9"/>
    <p:sldId id="258" r:id="rId10"/>
    <p:sldId id="278" r:id="rId11"/>
    <p:sldId id="280" r:id="rId12"/>
    <p:sldId id="272" r:id="rId13"/>
    <p:sldId id="270" r:id="rId14"/>
    <p:sldId id="285" r:id="rId15"/>
    <p:sldId id="257" r:id="rId16"/>
    <p:sldId id="281" r:id="rId17"/>
    <p:sldId id="287" r:id="rId18"/>
    <p:sldId id="288" r:id="rId19"/>
    <p:sldId id="28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5F977-EACF-4587-AA5F-74CDB773FE1D}" v="2" dt="2026-02-17T05:06:39.223"/>
    <p1510:client id="{967DABEB-1CF1-4D33-8A02-7A898D9E4FE7}" v="39" dt="2026-02-16T05:31:33.85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89744" autoAdjust="0"/>
  </p:normalViewPr>
  <p:slideViewPr>
    <p:cSldViewPr snapToGrid="0">
      <p:cViewPr varScale="1">
        <p:scale>
          <a:sx n="66" d="100"/>
          <a:sy n="66" d="100"/>
        </p:scale>
        <p:origin x="2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A Martínez F" userId="b7ac0c245b465d35" providerId="LiveId" clId="{37491748-4E1E-4114-B4F4-F5AFD7A64DEF}"/>
    <pc:docChg chg="modSld">
      <pc:chgData name="Jorge A Martínez F" userId="b7ac0c245b465d35" providerId="LiveId" clId="{37491748-4E1E-4114-B4F4-F5AFD7A64DEF}" dt="2026-02-17T05:06:45.018" v="89" actId="20577"/>
      <pc:docMkLst>
        <pc:docMk/>
      </pc:docMkLst>
      <pc:sldChg chg="modSp mod">
        <pc:chgData name="Jorge A Martínez F" userId="b7ac0c245b465d35" providerId="LiveId" clId="{37491748-4E1E-4114-B4F4-F5AFD7A64DEF}" dt="2026-02-17T04:39:51.027" v="85" actId="20577"/>
        <pc:sldMkLst>
          <pc:docMk/>
          <pc:sldMk cId="316924833" sldId="258"/>
        </pc:sldMkLst>
        <pc:spChg chg="mod">
          <ac:chgData name="Jorge A Martínez F" userId="b7ac0c245b465d35" providerId="LiveId" clId="{37491748-4E1E-4114-B4F4-F5AFD7A64DEF}" dt="2026-02-17T04:39:51.027" v="85" actId="20577"/>
          <ac:spMkLst>
            <pc:docMk/>
            <pc:sldMk cId="316924833" sldId="258"/>
            <ac:spMk id="3" creationId="{22BE0D04-A8B5-D359-AD5F-C3F710908878}"/>
          </ac:spMkLst>
        </pc:spChg>
      </pc:sldChg>
      <pc:sldChg chg="addSp modSp mod">
        <pc:chgData name="Jorge A Martínez F" userId="b7ac0c245b465d35" providerId="LiveId" clId="{37491748-4E1E-4114-B4F4-F5AFD7A64DEF}" dt="2026-02-17T04:22:23.592" v="19" actId="14100"/>
        <pc:sldMkLst>
          <pc:docMk/>
          <pc:sldMk cId="3591162204" sldId="275"/>
        </pc:sldMkLst>
        <pc:picChg chg="mod">
          <ac:chgData name="Jorge A Martínez F" userId="b7ac0c245b465d35" providerId="LiveId" clId="{37491748-4E1E-4114-B4F4-F5AFD7A64DEF}" dt="2026-02-17T04:17:00.252" v="2" actId="14100"/>
          <ac:picMkLst>
            <pc:docMk/>
            <pc:sldMk cId="3591162204" sldId="275"/>
            <ac:picMk id="3" creationId="{F88BB4CD-920C-6BCA-CBA0-1A3B2FD4363A}"/>
          </ac:picMkLst>
        </pc:picChg>
        <pc:picChg chg="add mod">
          <ac:chgData name="Jorge A Martínez F" userId="b7ac0c245b465d35" providerId="LiveId" clId="{37491748-4E1E-4114-B4F4-F5AFD7A64DEF}" dt="2026-02-17T04:22:23.592" v="19" actId="14100"/>
          <ac:picMkLst>
            <pc:docMk/>
            <pc:sldMk cId="3591162204" sldId="275"/>
            <ac:picMk id="5" creationId="{371395D2-506E-55C6-2668-93F021DDC8B7}"/>
          </ac:picMkLst>
        </pc:picChg>
        <pc:picChg chg="mod">
          <ac:chgData name="Jorge A Martínez F" userId="b7ac0c245b465d35" providerId="LiveId" clId="{37491748-4E1E-4114-B4F4-F5AFD7A64DEF}" dt="2026-02-17T04:22:07.426" v="17" actId="14100"/>
          <ac:picMkLst>
            <pc:docMk/>
            <pc:sldMk cId="3591162204" sldId="275"/>
            <ac:picMk id="7" creationId="{AC2B8700-D7F5-14C8-1E8A-7B9F153CE4CF}"/>
          </ac:picMkLst>
        </pc:picChg>
      </pc:sldChg>
      <pc:sldChg chg="modSp mod">
        <pc:chgData name="Jorge A Martínez F" userId="b7ac0c245b465d35" providerId="LiveId" clId="{37491748-4E1E-4114-B4F4-F5AFD7A64DEF}" dt="2026-02-17T05:06:45.018" v="89" actId="20577"/>
        <pc:sldMkLst>
          <pc:docMk/>
          <pc:sldMk cId="1588757468" sldId="283"/>
        </pc:sldMkLst>
        <pc:spChg chg="mod">
          <ac:chgData name="Jorge A Martínez F" userId="b7ac0c245b465d35" providerId="LiveId" clId="{37491748-4E1E-4114-B4F4-F5AFD7A64DEF}" dt="2026-02-17T05:06:45.018" v="89" actId="20577"/>
          <ac:spMkLst>
            <pc:docMk/>
            <pc:sldMk cId="1588757468" sldId="283"/>
            <ac:spMk id="3" creationId="{D94AAAD6-279B-79AB-3AEA-328F2F4B61B6}"/>
          </ac:spMkLst>
        </pc:spChg>
      </pc:sldChg>
      <pc:sldChg chg="modSp mod">
        <pc:chgData name="Jorge A Martínez F" userId="b7ac0c245b465d35" providerId="LiveId" clId="{37491748-4E1E-4114-B4F4-F5AFD7A64DEF}" dt="2026-02-17T04:28:38.562" v="55" actId="20577"/>
        <pc:sldMkLst>
          <pc:docMk/>
          <pc:sldMk cId="1992484177" sldId="287"/>
        </pc:sldMkLst>
        <pc:spChg chg="mod">
          <ac:chgData name="Jorge A Martínez F" userId="b7ac0c245b465d35" providerId="LiveId" clId="{37491748-4E1E-4114-B4F4-F5AFD7A64DEF}" dt="2026-02-17T04:28:38.562" v="55" actId="20577"/>
          <ac:spMkLst>
            <pc:docMk/>
            <pc:sldMk cId="1992484177" sldId="287"/>
            <ac:spMk id="2" creationId="{4D443B03-D4CB-F778-8831-E5FE9FF794DC}"/>
          </ac:spMkLst>
        </pc:spChg>
      </pc:sldChg>
      <pc:sldChg chg="modSp mod">
        <pc:chgData name="Jorge A Martínez F" userId="b7ac0c245b465d35" providerId="LiveId" clId="{37491748-4E1E-4114-B4F4-F5AFD7A64DEF}" dt="2026-02-17T04:30:33.409" v="84" actId="20577"/>
        <pc:sldMkLst>
          <pc:docMk/>
          <pc:sldMk cId="3706984992" sldId="288"/>
        </pc:sldMkLst>
        <pc:spChg chg="mod">
          <ac:chgData name="Jorge A Martínez F" userId="b7ac0c245b465d35" providerId="LiveId" clId="{37491748-4E1E-4114-B4F4-F5AFD7A64DEF}" dt="2026-02-17T04:30:33.409" v="84" actId="20577"/>
          <ac:spMkLst>
            <pc:docMk/>
            <pc:sldMk cId="3706984992" sldId="288"/>
            <ac:spMk id="3" creationId="{56094021-52C0-277B-DC8C-2FFE5103D2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CF811-D353-4971-A9BB-62C2D2F7B430}"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C7A40-BC08-48FC-A5C8-45CC1120ED32}" type="slidenum">
              <a:rPr lang="en-US" smtClean="0"/>
              <a:t>‹Nº›</a:t>
            </a:fld>
            <a:endParaRPr lang="en-US"/>
          </a:p>
        </p:txBody>
      </p:sp>
    </p:spTree>
    <p:extLst>
      <p:ext uri="{BB962C8B-B14F-4D97-AF65-F5344CB8AC3E}">
        <p14:creationId xmlns:p14="http://schemas.microsoft.com/office/powerpoint/2010/main" val="152904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a:p>
            <a:endParaRPr lang="es-VE"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1</a:t>
            </a:fld>
            <a:endParaRPr lang="en-US"/>
          </a:p>
        </p:txBody>
      </p:sp>
    </p:spTree>
    <p:extLst>
      <p:ext uri="{BB962C8B-B14F-4D97-AF65-F5344CB8AC3E}">
        <p14:creationId xmlns:p14="http://schemas.microsoft.com/office/powerpoint/2010/main" val="133394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a:p>
        </p:txBody>
      </p:sp>
      <p:sp>
        <p:nvSpPr>
          <p:cNvPr id="4" name="Marcador de número de diapositiva 3"/>
          <p:cNvSpPr>
            <a:spLocks noGrp="1"/>
          </p:cNvSpPr>
          <p:nvPr>
            <p:ph type="sldNum" sz="quarter" idx="5"/>
          </p:nvPr>
        </p:nvSpPr>
        <p:spPr/>
        <p:txBody>
          <a:bodyPr/>
          <a:lstStyle/>
          <a:p>
            <a:fld id="{F3FC7A40-BC08-48FC-A5C8-45CC1120ED32}" type="slidenum">
              <a:rPr lang="en-US" smtClean="0"/>
              <a:t>13</a:t>
            </a:fld>
            <a:endParaRPr lang="en-US"/>
          </a:p>
        </p:txBody>
      </p:sp>
    </p:spTree>
    <p:extLst>
      <p:ext uri="{BB962C8B-B14F-4D97-AF65-F5344CB8AC3E}">
        <p14:creationId xmlns:p14="http://schemas.microsoft.com/office/powerpoint/2010/main" val="1537877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14</a:t>
            </a:fld>
            <a:endParaRPr lang="en-US"/>
          </a:p>
        </p:txBody>
      </p:sp>
    </p:spTree>
    <p:extLst>
      <p:ext uri="{BB962C8B-B14F-4D97-AF65-F5344CB8AC3E}">
        <p14:creationId xmlns:p14="http://schemas.microsoft.com/office/powerpoint/2010/main" val="334371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A04A-8D4D-7389-4F34-52C98B7261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93D777-6C36-F02A-D1FC-DA8EA05F198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A44CE1-1419-99FD-D638-4B6DFAF7035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5483039-9AAB-4554-0B80-8DE0A0707B5F}"/>
              </a:ext>
            </a:extLst>
          </p:cNvPr>
          <p:cNvSpPr>
            <a:spLocks noGrp="1"/>
          </p:cNvSpPr>
          <p:nvPr>
            <p:ph type="sldNum" sz="quarter" idx="5"/>
          </p:nvPr>
        </p:nvSpPr>
        <p:spPr/>
        <p:txBody>
          <a:bodyPr/>
          <a:lstStyle/>
          <a:p>
            <a:fld id="{F3FC7A40-BC08-48FC-A5C8-45CC1120ED32}" type="slidenum">
              <a:rPr lang="en-US" smtClean="0"/>
              <a:t>17</a:t>
            </a:fld>
            <a:endParaRPr lang="en-US"/>
          </a:p>
        </p:txBody>
      </p:sp>
    </p:spTree>
    <p:extLst>
      <p:ext uri="{BB962C8B-B14F-4D97-AF65-F5344CB8AC3E}">
        <p14:creationId xmlns:p14="http://schemas.microsoft.com/office/powerpoint/2010/main" val="274028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45BCD-5EB7-46C1-354E-F0E098208F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73F4C7-A576-C8AA-B2BD-7A156BCA9D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2427EF-5C80-5A95-33D1-D9C51E22F18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7D49B6-AFCC-26E1-4A1F-A47572018020}"/>
              </a:ext>
            </a:extLst>
          </p:cNvPr>
          <p:cNvSpPr>
            <a:spLocks noGrp="1"/>
          </p:cNvSpPr>
          <p:nvPr>
            <p:ph type="sldNum" sz="quarter" idx="5"/>
          </p:nvPr>
        </p:nvSpPr>
        <p:spPr/>
        <p:txBody>
          <a:bodyPr/>
          <a:lstStyle/>
          <a:p>
            <a:fld id="{F3FC7A40-BC08-48FC-A5C8-45CC1120ED32}" type="slidenum">
              <a:rPr lang="en-US" smtClean="0"/>
              <a:t>18</a:t>
            </a:fld>
            <a:endParaRPr lang="en-US"/>
          </a:p>
        </p:txBody>
      </p:sp>
    </p:spTree>
    <p:extLst>
      <p:ext uri="{BB962C8B-B14F-4D97-AF65-F5344CB8AC3E}">
        <p14:creationId xmlns:p14="http://schemas.microsoft.com/office/powerpoint/2010/main" val="212659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19</a:t>
            </a:fld>
            <a:endParaRPr lang="en-US"/>
          </a:p>
        </p:txBody>
      </p:sp>
    </p:spTree>
    <p:extLst>
      <p:ext uri="{BB962C8B-B14F-4D97-AF65-F5344CB8AC3E}">
        <p14:creationId xmlns:p14="http://schemas.microsoft.com/office/powerpoint/2010/main" val="99660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55B1-D922-93C9-1DAF-F89BE5A18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F8C58-BF82-1B48-5FCF-3CF4C17B9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395B0-437E-DC99-131C-DB53AEEC73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1D3D8E-0D56-7ED2-FBCF-416C2992730E}"/>
              </a:ext>
            </a:extLst>
          </p:cNvPr>
          <p:cNvSpPr>
            <a:spLocks noGrp="1"/>
          </p:cNvSpPr>
          <p:nvPr>
            <p:ph type="sldNum" sz="quarter" idx="5"/>
          </p:nvPr>
        </p:nvSpPr>
        <p:spPr/>
        <p:txBody>
          <a:bodyPr/>
          <a:lstStyle/>
          <a:p>
            <a:fld id="{F3FC7A40-BC08-48FC-A5C8-45CC1120ED32}" type="slidenum">
              <a:rPr lang="en-US" smtClean="0"/>
              <a:t>2</a:t>
            </a:fld>
            <a:endParaRPr lang="en-US"/>
          </a:p>
        </p:txBody>
      </p:sp>
    </p:spTree>
    <p:extLst>
      <p:ext uri="{BB962C8B-B14F-4D97-AF65-F5344CB8AC3E}">
        <p14:creationId xmlns:p14="http://schemas.microsoft.com/office/powerpoint/2010/main" val="37799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3</a:t>
            </a:fld>
            <a:endParaRPr lang="en-US"/>
          </a:p>
        </p:txBody>
      </p:sp>
    </p:spTree>
    <p:extLst>
      <p:ext uri="{BB962C8B-B14F-4D97-AF65-F5344CB8AC3E}">
        <p14:creationId xmlns:p14="http://schemas.microsoft.com/office/powerpoint/2010/main" val="317415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C7A40-BC08-48FC-A5C8-45CC1120ED32}" type="slidenum">
              <a:rPr lang="en-US" smtClean="0"/>
              <a:t>4</a:t>
            </a:fld>
            <a:endParaRPr lang="en-US"/>
          </a:p>
        </p:txBody>
      </p:sp>
    </p:spTree>
    <p:extLst>
      <p:ext uri="{BB962C8B-B14F-4D97-AF65-F5344CB8AC3E}">
        <p14:creationId xmlns:p14="http://schemas.microsoft.com/office/powerpoint/2010/main" val="247177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5</a:t>
            </a:fld>
            <a:endParaRPr lang="en-US"/>
          </a:p>
        </p:txBody>
      </p:sp>
    </p:spTree>
    <p:extLst>
      <p:ext uri="{BB962C8B-B14F-4D97-AF65-F5344CB8AC3E}">
        <p14:creationId xmlns:p14="http://schemas.microsoft.com/office/powerpoint/2010/main" val="525492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 </a:t>
            </a:r>
            <a:endParaRPr lang="es-VE"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6</a:t>
            </a:fld>
            <a:endParaRPr lang="en-US"/>
          </a:p>
        </p:txBody>
      </p:sp>
    </p:spTree>
    <p:extLst>
      <p:ext uri="{BB962C8B-B14F-4D97-AF65-F5344CB8AC3E}">
        <p14:creationId xmlns:p14="http://schemas.microsoft.com/office/powerpoint/2010/main" val="323639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9</a:t>
            </a:fld>
            <a:endParaRPr lang="en-US"/>
          </a:p>
        </p:txBody>
      </p:sp>
    </p:spTree>
    <p:extLst>
      <p:ext uri="{BB962C8B-B14F-4D97-AF65-F5344CB8AC3E}">
        <p14:creationId xmlns:p14="http://schemas.microsoft.com/office/powerpoint/2010/main" val="283875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F3FC7A40-BC08-48FC-A5C8-45CC1120ED32}" type="slidenum">
              <a:rPr lang="en-US" smtClean="0"/>
              <a:t>10</a:t>
            </a:fld>
            <a:endParaRPr lang="en-US"/>
          </a:p>
        </p:txBody>
      </p:sp>
    </p:spTree>
    <p:extLst>
      <p:ext uri="{BB962C8B-B14F-4D97-AF65-F5344CB8AC3E}">
        <p14:creationId xmlns:p14="http://schemas.microsoft.com/office/powerpoint/2010/main" val="99951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6E304-E353-2FD9-A430-6A500E7A7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8948D-D0E1-F168-1209-BF608F1DF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CA7B2-9FFE-AF45-92C7-4F9656199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F18BBE-ADCA-F65D-5585-0CA54FCA3CA3}"/>
              </a:ext>
            </a:extLst>
          </p:cNvPr>
          <p:cNvSpPr>
            <a:spLocks noGrp="1"/>
          </p:cNvSpPr>
          <p:nvPr>
            <p:ph type="sldNum" sz="quarter" idx="5"/>
          </p:nvPr>
        </p:nvSpPr>
        <p:spPr/>
        <p:txBody>
          <a:bodyPr/>
          <a:lstStyle/>
          <a:p>
            <a:fld id="{F3FC7A40-BC08-48FC-A5C8-45CC1120ED32}" type="slidenum">
              <a:rPr lang="en-US" smtClean="0"/>
              <a:t>11</a:t>
            </a:fld>
            <a:endParaRPr lang="en-US"/>
          </a:p>
        </p:txBody>
      </p:sp>
    </p:spTree>
    <p:extLst>
      <p:ext uri="{BB962C8B-B14F-4D97-AF65-F5344CB8AC3E}">
        <p14:creationId xmlns:p14="http://schemas.microsoft.com/office/powerpoint/2010/main" val="3037807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47E4B60F-384C-4D63-A149-3A36FE92DC73}" type="datetimeFigureOut">
              <a:rPr lang="en-US" smtClean="0"/>
              <a:t>2/17/2026</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AF4EFBB8-A40E-42F3-8EC7-87F874F81733}" type="slidenum">
              <a:rPr lang="en-US" smtClean="0"/>
              <a:t>‹Nº›</a:t>
            </a:fld>
            <a:endParaRPr lang="en-US"/>
          </a:p>
        </p:txBody>
      </p:sp>
    </p:spTree>
    <p:extLst>
      <p:ext uri="{BB962C8B-B14F-4D97-AF65-F5344CB8AC3E}">
        <p14:creationId xmlns:p14="http://schemas.microsoft.com/office/powerpoint/2010/main" val="3383336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E4B60F-384C-4D63-A149-3A36FE92DC73}" type="datetimeFigureOut">
              <a:rPr lang="en-US" smtClean="0"/>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308499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E4B60F-384C-4D63-A149-3A36FE92DC73}" type="datetimeFigureOut">
              <a:rPr lang="en-US" smtClean="0"/>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11764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7E4B60F-384C-4D63-A149-3A36FE92DC73}" type="datetimeFigureOut">
              <a:rPr lang="en-US" smtClean="0"/>
              <a:t>2/17/2026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330435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47E4B60F-384C-4D63-A149-3A36FE92DC73}" type="datetimeFigureOut">
              <a:rPr lang="en-US" smtClean="0"/>
              <a:t>2/17/2026</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7005040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7E4B60F-384C-4D63-A149-3A36FE92DC73}" type="datetimeFigureOut">
              <a:rPr lang="en-US" smtClean="0"/>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385987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7E4B60F-384C-4D63-A149-3A36FE92DC73}" type="datetimeFigureOut">
              <a:rPr lang="en-US" smtClean="0"/>
              <a:t>2/17/2026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317015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7E4B60F-384C-4D63-A149-3A36FE92DC73}" type="datetimeFigureOut">
              <a:rPr lang="en-US" smtClean="0"/>
              <a:t>2/17/2026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338949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4B60F-384C-4D63-A149-3A36FE92DC73}" type="datetimeFigureOut">
              <a:rPr lang="en-US" smtClean="0"/>
              <a:t>2/17/2026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EFBB8-A40E-42F3-8EC7-87F874F81733}" type="slidenum">
              <a:rPr lang="en-US" smtClean="0"/>
              <a:t>‹Nº›</a:t>
            </a:fld>
            <a:endParaRPr lang="en-US"/>
          </a:p>
        </p:txBody>
      </p:sp>
    </p:spTree>
    <p:extLst>
      <p:ext uri="{BB962C8B-B14F-4D97-AF65-F5344CB8AC3E}">
        <p14:creationId xmlns:p14="http://schemas.microsoft.com/office/powerpoint/2010/main" val="206576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47E4B60F-384C-4D63-A149-3A36FE92DC73}" type="datetimeFigureOut">
              <a:rPr lang="en-US" smtClean="0"/>
              <a:t>2/17/2026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AF4EFBB8-A40E-42F3-8EC7-87F874F81733}" type="slidenum">
              <a:rPr lang="en-US" smtClean="0"/>
              <a:t>‹Nº›</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757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7E4B60F-384C-4D63-A149-3A36FE92DC73}" type="datetimeFigureOut">
              <a:rPr lang="en-US" smtClean="0"/>
              <a:t>2/17/2026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AF4EFBB8-A40E-42F3-8EC7-87F874F81733}" type="slidenum">
              <a:rPr lang="en-US" smtClean="0"/>
              <a:t>‹Nº›</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941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s-E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7E4B60F-384C-4D63-A149-3A36FE92DC73}" type="datetimeFigureOut">
              <a:rPr lang="en-US" smtClean="0"/>
              <a:t>2/17/2026</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AF4EFBB8-A40E-42F3-8EC7-87F874F81733}" type="slidenum">
              <a:rPr lang="en-US" smtClean="0"/>
              <a:t>‹Nº›</a:t>
            </a:fld>
            <a:endParaRPr lang="en-US"/>
          </a:p>
        </p:txBody>
      </p:sp>
    </p:spTree>
    <p:extLst>
      <p:ext uri="{BB962C8B-B14F-4D97-AF65-F5344CB8AC3E}">
        <p14:creationId xmlns:p14="http://schemas.microsoft.com/office/powerpoint/2010/main" val="2154183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uatopoenlahistoria.blogspot.com/2011/03/guatopo-en-la-historia-un-aporte-del-dr.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historico.tsj.gob.ve/decisiones/spa/mayo/199484-00638-30517-2017-1961-0002.HTML" TargetMode="External"/><Relationship Id="rId4" Type="http://schemas.openxmlformats.org/officeDocument/2006/relationships/hyperlink" Target="https://es.wikipedia.org/wiki/Parque_Nacional_Guatopo"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es.wikipedia.org/w/index.php?title=Pedro_de_Ponte_Andrade_Jaspe_y_Montenegro&amp;action=edit&amp;redlink=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D14FCA8-742F-24B2-3E0A-F1EFE7FD2E4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96411" y="629887"/>
            <a:ext cx="2231539" cy="224840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2883504-6C83-92FC-9EF0-30B9662BE28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3418" y="3014243"/>
            <a:ext cx="5556987" cy="3213870"/>
          </a:xfrm>
          <a:prstGeom prst="rect">
            <a:avLst/>
          </a:prstGeom>
        </p:spPr>
      </p:pic>
      <p:sp>
        <p:nvSpPr>
          <p:cNvPr id="4" name="Title 1">
            <a:extLst>
              <a:ext uri="{FF2B5EF4-FFF2-40B4-BE49-F238E27FC236}">
                <a16:creationId xmlns:a16="http://schemas.microsoft.com/office/drawing/2014/main" id="{96CA0507-3146-896E-790B-D6C28A6ACABD}"/>
              </a:ext>
            </a:extLst>
          </p:cNvPr>
          <p:cNvSpPr>
            <a:spLocks noGrp="1"/>
          </p:cNvSpPr>
          <p:nvPr/>
        </p:nvSpPr>
        <p:spPr>
          <a:xfrm>
            <a:off x="3726611" y="776377"/>
            <a:ext cx="6228272" cy="183880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4200" b="1" noProof="0" dirty="0">
                <a:solidFill>
                  <a:schemeClr val="tx1"/>
                </a:solidFill>
                <a:latin typeface="Arial" panose="020B0604020202020204" pitchFamily="34" charset="0"/>
                <a:cs typeface="Arial" panose="020B0604020202020204" pitchFamily="34" charset="0"/>
              </a:rPr>
              <a:t>Uso de la Genealogía </a:t>
            </a:r>
            <a:br>
              <a:rPr lang="es-ES" sz="4200" b="1" noProof="0" dirty="0">
                <a:solidFill>
                  <a:schemeClr val="tx1"/>
                </a:solidFill>
                <a:latin typeface="Arial" panose="020B0604020202020204" pitchFamily="34" charset="0"/>
                <a:cs typeface="Arial" panose="020B0604020202020204" pitchFamily="34" charset="0"/>
              </a:rPr>
            </a:br>
            <a:r>
              <a:rPr lang="es-ES" sz="4200" b="1" noProof="0" dirty="0">
                <a:solidFill>
                  <a:schemeClr val="tx1"/>
                </a:solidFill>
                <a:latin typeface="Arial" panose="020B0604020202020204" pitchFamily="34" charset="0"/>
                <a:cs typeface="Arial" panose="020B0604020202020204" pitchFamily="34" charset="0"/>
              </a:rPr>
              <a:t>para reclamar una vasta propiedad</a:t>
            </a:r>
          </a:p>
        </p:txBody>
      </p:sp>
      <p:sp>
        <p:nvSpPr>
          <p:cNvPr id="5" name="CuadroTexto 3">
            <a:extLst>
              <a:ext uri="{FF2B5EF4-FFF2-40B4-BE49-F238E27FC236}">
                <a16:creationId xmlns:a16="http://schemas.microsoft.com/office/drawing/2014/main" id="{170E2C22-07D5-E21F-123D-65ACA8B97199}"/>
              </a:ext>
            </a:extLst>
          </p:cNvPr>
          <p:cNvSpPr txBox="1"/>
          <p:nvPr/>
        </p:nvSpPr>
        <p:spPr>
          <a:xfrm>
            <a:off x="6860406" y="4242817"/>
            <a:ext cx="4509210" cy="150810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2400" b="1" kern="1200" noProof="0" dirty="0">
                <a:latin typeface="Arial" panose="020B0604020202020204" pitchFamily="34" charset="0"/>
                <a:cs typeface="Arial" panose="020B0604020202020204" pitchFamily="34" charset="0"/>
              </a:rPr>
              <a:t>JORGE MARTINEZ FERRERO</a:t>
            </a:r>
          </a:p>
          <a:p>
            <a:r>
              <a:rPr lang="es-ES" sz="2400" b="1" kern="1200" noProof="0" dirty="0">
                <a:latin typeface="Arial" panose="020B0604020202020204" pitchFamily="34" charset="0"/>
                <a:cs typeface="Arial" panose="020B0604020202020204" pitchFamily="34" charset="0"/>
              </a:rPr>
              <a:t>Avegen Inc.</a:t>
            </a:r>
          </a:p>
          <a:p>
            <a:endParaRPr lang="es-ES" sz="2400" b="1"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Feb. 18, 2026</a:t>
            </a:r>
            <a:endParaRPr lang="es-ES" sz="2000" b="1" kern="1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572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A86B85-7265-112E-D590-17AB7D371ECF}"/>
              </a:ext>
            </a:extLst>
          </p:cNvPr>
          <p:cNvSpPr>
            <a:spLocks noGrp="1"/>
          </p:cNvSpPr>
          <p:nvPr>
            <p:ph type="title"/>
          </p:nvPr>
        </p:nvSpPr>
        <p:spPr/>
        <p:txBody>
          <a:bodyPr>
            <a:normAutofit/>
          </a:bodyPr>
          <a:lstStyle/>
          <a:p>
            <a:r>
              <a:rPr lang="en-US" sz="4400" b="1" dirty="0" err="1">
                <a:latin typeface="Arial" panose="020B0604020202020204" pitchFamily="34" charset="0"/>
                <a:cs typeface="Arial" panose="020B0604020202020204" pitchFamily="34" charset="0"/>
              </a:rPr>
              <a:t>Consecuencias</a:t>
            </a:r>
            <a:r>
              <a:rPr lang="en-US" sz="4400" b="1" dirty="0">
                <a:latin typeface="Arial" panose="020B0604020202020204" pitchFamily="34" charset="0"/>
                <a:cs typeface="Arial" panose="020B0604020202020204" pitchFamily="34" charset="0"/>
              </a:rPr>
              <a:t> de la </a:t>
            </a:r>
            <a:r>
              <a:rPr lang="es-VE" sz="4400" b="1" dirty="0" smtClean="0">
                <a:latin typeface="Arial" panose="020B0604020202020204" pitchFamily="34" charset="0"/>
                <a:cs typeface="Arial" panose="020B0604020202020204" pitchFamily="34" charset="0"/>
              </a:rPr>
              <a:t>expropiación</a:t>
            </a:r>
            <a:r>
              <a:rPr lang="en-US" sz="4400" b="1" dirty="0" smtClean="0">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de Guatopo</a:t>
            </a:r>
            <a:endParaRPr lang="en-US" sz="4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DB3F9F3F-5D57-C3C9-4023-29ADED6BDE9B}"/>
              </a:ext>
            </a:extLst>
          </p:cNvPr>
          <p:cNvSpPr txBox="1"/>
          <p:nvPr/>
        </p:nvSpPr>
        <p:spPr>
          <a:xfrm rot="10800000" flipV="1">
            <a:off x="1066800" y="2443140"/>
            <a:ext cx="3708400" cy="3046988"/>
          </a:xfrm>
          <a:prstGeom prst="rect">
            <a:avLst/>
          </a:prstGeom>
          <a:noFill/>
        </p:spPr>
        <p:txBody>
          <a:bodyPr wrap="square" rtlCol="0">
            <a:spAutoFit/>
          </a:bodyPr>
          <a:lstStyle/>
          <a:p>
            <a:pPr marL="182880" indent="-182880" algn="just" defTabSz="914400">
              <a:spcBef>
                <a:spcPts val="900"/>
              </a:spcBef>
              <a:buClr>
                <a:schemeClr val="tx1">
                  <a:lumMod val="85000"/>
                  <a:lumOff val="15000"/>
                </a:schemeClr>
              </a:buClr>
              <a:buFont typeface="Garamond" pitchFamily="18" charset="0"/>
              <a:buChar char="◦"/>
            </a:pPr>
            <a:r>
              <a:rPr lang="es-MX" sz="2400" dirty="0">
                <a:latin typeface="Arial" panose="020B0604020202020204" pitchFamily="34" charset="0"/>
                <a:cs typeface="Arial" panose="020B0604020202020204" pitchFamily="34" charset="0"/>
              </a:rPr>
              <a:t>Los decretos de </a:t>
            </a:r>
            <a:r>
              <a:rPr lang="es-MX" sz="2400" dirty="0" err="1" smtClean="0">
                <a:latin typeface="Arial" panose="020B0604020202020204" pitchFamily="34" charset="0"/>
                <a:cs typeface="Arial" panose="020B0604020202020204" pitchFamily="34" charset="0"/>
              </a:rPr>
              <a:t>expro-piación</a:t>
            </a:r>
            <a:r>
              <a:rPr lang="es-MX" sz="2400" dirty="0" smtClean="0">
                <a:latin typeface="Arial" panose="020B0604020202020204" pitchFamily="34" charset="0"/>
                <a:cs typeface="Arial" panose="020B0604020202020204" pitchFamily="34" charset="0"/>
              </a:rPr>
              <a:t> </a:t>
            </a:r>
            <a:r>
              <a:rPr lang="es-MX" sz="2400" dirty="0">
                <a:latin typeface="Arial" panose="020B0604020202020204" pitchFamily="34" charset="0"/>
                <a:cs typeface="Arial" panose="020B0604020202020204" pitchFamily="34" charset="0"/>
              </a:rPr>
              <a:t>provocaron una serie de reclamaciones por los propietarios de las bienhechurías en Guatopo y por supuesto, de los herederos de estas tierras.</a:t>
            </a:r>
          </a:p>
        </p:txBody>
      </p:sp>
      <p:sp>
        <p:nvSpPr>
          <p:cNvPr id="8" name="CuadroTexto 7">
            <a:extLst>
              <a:ext uri="{FF2B5EF4-FFF2-40B4-BE49-F238E27FC236}">
                <a16:creationId xmlns:a16="http://schemas.microsoft.com/office/drawing/2014/main" id="{16DD69B5-F967-0678-540C-629A0173404B}"/>
              </a:ext>
            </a:extLst>
          </p:cNvPr>
          <p:cNvSpPr txBox="1"/>
          <p:nvPr/>
        </p:nvSpPr>
        <p:spPr>
          <a:xfrm>
            <a:off x="5486400" y="2258474"/>
            <a:ext cx="6273800" cy="4154984"/>
          </a:xfrm>
          <a:prstGeom prst="rect">
            <a:avLst/>
          </a:prstGeom>
          <a:noFill/>
        </p:spPr>
        <p:txBody>
          <a:bodyPr wrap="square" rtlCol="0">
            <a:spAutoFit/>
          </a:bodyPr>
          <a:lstStyle/>
          <a:p>
            <a:pPr marL="182880" indent="-182880" algn="just" defTabSz="914400">
              <a:spcBef>
                <a:spcPts val="900"/>
              </a:spcBef>
              <a:buClr>
                <a:schemeClr val="tx1">
                  <a:lumMod val="85000"/>
                  <a:lumOff val="15000"/>
                </a:schemeClr>
              </a:buClr>
              <a:buFont typeface="Garamond" pitchFamily="18" charset="0"/>
              <a:buChar char="◦"/>
            </a:pPr>
            <a:r>
              <a:rPr lang="es-VE" sz="2400" dirty="0" smtClean="0">
                <a:latin typeface="Arial" panose="020B0604020202020204" pitchFamily="34" charset="0"/>
                <a:cs typeface="Arial" panose="020B0604020202020204" pitchFamily="34" charset="0"/>
              </a:rPr>
              <a:t>El abogado Antonio Planchart contacta en 1978 a Cora Ferrero Tamayo de Martínez (mi madre), para que le otorgue poderes para representar a sus Tíos Tamayo y a sus hermanos Ferrero Tamayo, porque son herederos de Pedro de Ponte Andrade y Jaspe de Montenegro y por tanto pueden reclamar indemnización al gobierno por la expropiación realizada. Acompaña un extenso árbol genealógico que se expone seguidamente.</a:t>
            </a:r>
            <a:endParaRPr lang="es-V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250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0490-52F7-9E4E-F6DC-CB9AEB223AF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E9F401-8852-DC44-304A-F0B639CC570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649981" y="353948"/>
            <a:ext cx="5410201" cy="6150104"/>
          </a:xfrm>
        </p:spPr>
      </p:pic>
      <p:sp>
        <p:nvSpPr>
          <p:cNvPr id="2" name="CuadroTexto 1">
            <a:extLst>
              <a:ext uri="{FF2B5EF4-FFF2-40B4-BE49-F238E27FC236}">
                <a16:creationId xmlns:a16="http://schemas.microsoft.com/office/drawing/2014/main" id="{43576593-911D-0BCB-028C-FED03E890527}"/>
              </a:ext>
            </a:extLst>
          </p:cNvPr>
          <p:cNvSpPr txBox="1"/>
          <p:nvPr/>
        </p:nvSpPr>
        <p:spPr>
          <a:xfrm>
            <a:off x="457200" y="716438"/>
            <a:ext cx="2460171" cy="2554545"/>
          </a:xfrm>
          <a:prstGeom prst="rect">
            <a:avLst/>
          </a:prstGeom>
          <a:noFill/>
        </p:spPr>
        <p:txBody>
          <a:bodyPr wrap="square" rtlCol="0">
            <a:spAutoFit/>
          </a:bodyPr>
          <a:lstStyle/>
          <a:p>
            <a:pPr algn="just"/>
            <a:r>
              <a:rPr lang="es-MX" sz="2000" b="1" dirty="0">
                <a:latin typeface="Arial" panose="020B0604020202020204" pitchFamily="34" charset="0"/>
                <a:cs typeface="Arial" panose="020B0604020202020204" pitchFamily="34" charset="0"/>
              </a:rPr>
              <a:t>Árbol genealógico de los sucesores de Pedro de Ponte Andrade Jaspe y Montenegro. Elaborado por el Bufete Planchart Burguillos</a:t>
            </a:r>
            <a:endParaRPr lang="es-MX" sz="2000" b="1"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384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1C7657-B811-FBE5-1970-CE360EF9C5F6}"/>
              </a:ext>
            </a:extLst>
          </p:cNvPr>
          <p:cNvPicPr>
            <a:picLocks noChangeAspect="1"/>
          </p:cNvPicPr>
          <p:nvPr/>
        </p:nvPicPr>
        <p:blipFill>
          <a:blip r:embed="rId2">
            <a:extLst>
              <a:ext uri="{28A0092B-C50C-407E-A947-70E740481C1C}">
                <a14:useLocalDpi xmlns:a14="http://schemas.microsoft.com/office/drawing/2010/main" val="0"/>
              </a:ext>
            </a:extLst>
          </a:blip>
          <a:srcRect r="2797" b="8761"/>
          <a:stretch>
            <a:fillRect/>
          </a:stretch>
        </p:blipFill>
        <p:spPr>
          <a:xfrm>
            <a:off x="1675434" y="945537"/>
            <a:ext cx="10148266" cy="5582479"/>
          </a:xfrm>
          <a:prstGeom prst="rect">
            <a:avLst/>
          </a:prstGeom>
        </p:spPr>
      </p:pic>
      <p:sp>
        <p:nvSpPr>
          <p:cNvPr id="2" name="CuadroTexto 1">
            <a:extLst>
              <a:ext uri="{FF2B5EF4-FFF2-40B4-BE49-F238E27FC236}">
                <a16:creationId xmlns:a16="http://schemas.microsoft.com/office/drawing/2014/main" id="{0E3E5670-8288-0F1A-D503-1D7584E3040E}"/>
              </a:ext>
            </a:extLst>
          </p:cNvPr>
          <p:cNvSpPr txBox="1"/>
          <p:nvPr/>
        </p:nvSpPr>
        <p:spPr>
          <a:xfrm>
            <a:off x="253559" y="2105561"/>
            <a:ext cx="1593130" cy="1631216"/>
          </a:xfrm>
          <a:prstGeom prst="rect">
            <a:avLst/>
          </a:prstGeom>
          <a:noFill/>
        </p:spPr>
        <p:txBody>
          <a:bodyPr wrap="square" rtlCol="0">
            <a:spAutoFit/>
          </a:bodyPr>
          <a:lstStyle/>
          <a:p>
            <a:r>
              <a:rPr lang="es-MX" sz="2000" b="1" kern="1200" dirty="0">
                <a:solidFill>
                  <a:schemeClr val="tx1"/>
                </a:solidFill>
                <a:latin typeface="Arial" panose="020B0604020202020204" pitchFamily="34" charset="0"/>
                <a:cs typeface="Arial" panose="020B0604020202020204" pitchFamily="34" charset="0"/>
              </a:rPr>
              <a:t>Corita, mi madre, está detrás del abuelo (1928)</a:t>
            </a:r>
          </a:p>
        </p:txBody>
      </p:sp>
    </p:spTree>
    <p:extLst>
      <p:ext uri="{BB962C8B-B14F-4D97-AF65-F5344CB8AC3E}">
        <p14:creationId xmlns:p14="http://schemas.microsoft.com/office/powerpoint/2010/main" val="3497877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B4E76BC-A957-AA18-C1E0-5982CCFCBBE4}"/>
              </a:ext>
            </a:extLst>
          </p:cNvPr>
          <p:cNvSpPr txBox="1"/>
          <p:nvPr/>
        </p:nvSpPr>
        <p:spPr>
          <a:xfrm>
            <a:off x="266218" y="2170253"/>
            <a:ext cx="1643605" cy="1631216"/>
          </a:xfrm>
          <a:prstGeom prst="rect">
            <a:avLst/>
          </a:prstGeom>
          <a:noFill/>
        </p:spPr>
        <p:txBody>
          <a:bodyPr wrap="square" rtlCol="0">
            <a:spAutoFit/>
          </a:bodyPr>
          <a:lstStyle/>
          <a:p>
            <a:r>
              <a:rPr lang="es-MX" sz="2000" b="1" dirty="0">
                <a:latin typeface="Arial" panose="020B0604020202020204" pitchFamily="34" charset="0"/>
                <a:cs typeface="Arial" panose="020B0604020202020204" pitchFamily="34" charset="0"/>
              </a:rPr>
              <a:t>Los 11 hermanos </a:t>
            </a:r>
            <a:r>
              <a:rPr lang="es-MX" sz="2000" b="1" kern="1200" dirty="0">
                <a:solidFill>
                  <a:schemeClr val="tx1"/>
                </a:solidFill>
                <a:latin typeface="Arial" panose="020B0604020202020204" pitchFamily="34" charset="0"/>
                <a:cs typeface="Arial" panose="020B0604020202020204" pitchFamily="34" charset="0"/>
              </a:rPr>
              <a:t>Ferrero Tamayo (1953)</a:t>
            </a:r>
          </a:p>
        </p:txBody>
      </p:sp>
      <p:pic>
        <p:nvPicPr>
          <p:cNvPr id="3" name="Imagen 2">
            <a:extLst>
              <a:ext uri="{FF2B5EF4-FFF2-40B4-BE49-F238E27FC236}">
                <a16:creationId xmlns:a16="http://schemas.microsoft.com/office/drawing/2014/main" id="{70BF4EC0-D79F-792F-7A50-C48743CFEA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91870" y="317371"/>
            <a:ext cx="9535887" cy="6223258"/>
          </a:xfrm>
          <a:prstGeom prst="rect">
            <a:avLst/>
          </a:prstGeom>
        </p:spPr>
      </p:pic>
    </p:spTree>
    <p:extLst>
      <p:ext uri="{BB962C8B-B14F-4D97-AF65-F5344CB8AC3E}">
        <p14:creationId xmlns:p14="http://schemas.microsoft.com/office/powerpoint/2010/main" val="9841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E51E0-1614-1DA9-40C4-00EAA75B5B7E}"/>
              </a:ext>
            </a:extLst>
          </p:cNvPr>
          <p:cNvSpPr>
            <a:spLocks noGrp="1"/>
          </p:cNvSpPr>
          <p:nvPr>
            <p:ph type="title"/>
          </p:nvPr>
        </p:nvSpPr>
        <p:spPr/>
        <p:txBody>
          <a:bodyPr>
            <a:normAutofit/>
          </a:bodyPr>
          <a:lstStyle/>
          <a:p>
            <a:r>
              <a:rPr lang="es-ES" sz="4400" b="1" dirty="0">
                <a:latin typeface="Arial" panose="020B0604020202020204" pitchFamily="34" charset="0"/>
                <a:cs typeface="Arial" panose="020B0604020202020204" pitchFamily="34" charset="0"/>
              </a:rPr>
              <a:t>Reducción de los </a:t>
            </a:r>
            <a:r>
              <a:rPr lang="es-ES" sz="4400" b="1" dirty="0" err="1">
                <a:latin typeface="Arial" panose="020B0604020202020204" pitchFamily="34" charset="0"/>
                <a:cs typeface="Arial" panose="020B0604020202020204" pitchFamily="34" charset="0"/>
              </a:rPr>
              <a:t>podertantes</a:t>
            </a:r>
            <a:endParaRPr lang="es-ES" sz="44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366D6563-C444-C165-F76F-220714CF3241}"/>
              </a:ext>
            </a:extLst>
          </p:cNvPr>
          <p:cNvSpPr>
            <a:spLocks noGrp="1"/>
          </p:cNvSpPr>
          <p:nvPr>
            <p:ph idx="1"/>
          </p:nvPr>
        </p:nvSpPr>
        <p:spPr/>
        <p:txBody>
          <a:bodyPr/>
          <a:lstStyle/>
          <a:p>
            <a:endParaRPr lang="es-ES" dirty="0"/>
          </a:p>
          <a:p>
            <a:pPr algn="just"/>
            <a:r>
              <a:rPr lang="es-ES" sz="2400" dirty="0">
                <a:latin typeface="Arial" panose="020B0604020202020204" pitchFamily="34" charset="0"/>
                <a:cs typeface="Arial" panose="020B0604020202020204" pitchFamily="34" charset="0"/>
              </a:rPr>
              <a:t>El Bufete Planchart sugiere separar los Tíos Tamayo de los hermanos Ferrero, porque estos últimos pueden ser representados por uno de ellos y le pide a Corita Ferrero Tamayo que coordine al grupo y así  elabora un poder para ella donde se responsabiliza de todos sus hermanos.</a:t>
            </a:r>
          </a:p>
          <a:p>
            <a:pPr algn="just"/>
            <a:r>
              <a:rPr lang="es-ES" sz="2400" dirty="0">
                <a:latin typeface="Arial" panose="020B0604020202020204" pitchFamily="34" charset="0"/>
                <a:cs typeface="Arial" panose="020B0604020202020204" pitchFamily="34" charset="0"/>
              </a:rPr>
              <a:t>Entonces vuelve a presentar un árbol genealógico, pero más reducido, sin los tíos, que se muestra en la próxima lámina</a:t>
            </a:r>
          </a:p>
        </p:txBody>
      </p:sp>
    </p:spTree>
    <p:extLst>
      <p:ext uri="{BB962C8B-B14F-4D97-AF65-F5344CB8AC3E}">
        <p14:creationId xmlns:p14="http://schemas.microsoft.com/office/powerpoint/2010/main" val="1307035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D4DE67-F3EE-E43D-B32A-CF80BACA582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10800000">
            <a:off x="4110060" y="339916"/>
            <a:ext cx="5206873" cy="6365371"/>
          </a:xfrm>
        </p:spPr>
      </p:pic>
      <p:sp>
        <p:nvSpPr>
          <p:cNvPr id="2" name="CuadroTexto 1">
            <a:extLst>
              <a:ext uri="{FF2B5EF4-FFF2-40B4-BE49-F238E27FC236}">
                <a16:creationId xmlns:a16="http://schemas.microsoft.com/office/drawing/2014/main" id="{6A1897D1-0462-170E-D849-3BEEDC1AF384}"/>
              </a:ext>
            </a:extLst>
          </p:cNvPr>
          <p:cNvSpPr txBox="1"/>
          <p:nvPr/>
        </p:nvSpPr>
        <p:spPr>
          <a:xfrm>
            <a:off x="282804" y="820128"/>
            <a:ext cx="3535156" cy="1323439"/>
          </a:xfrm>
          <a:prstGeom prst="rect">
            <a:avLst/>
          </a:prstGeom>
          <a:noFill/>
        </p:spPr>
        <p:txBody>
          <a:bodyPr wrap="square" rtlCol="0">
            <a:spAutoFit/>
          </a:bodyPr>
          <a:lstStyle/>
          <a:p>
            <a:pPr algn="just"/>
            <a:r>
              <a:rPr lang="es-MX" sz="2000" b="1" dirty="0">
                <a:latin typeface="Arial" panose="020B0604020202020204" pitchFamily="34" charset="0"/>
                <a:cs typeface="Arial" panose="020B0604020202020204" pitchFamily="34" charset="0"/>
              </a:rPr>
              <a:t>Árbol genealógico limitado a los hermanos Ferrero Tamayo  elaborado por el Dr. Antonio Planchart</a:t>
            </a:r>
            <a:endParaRPr lang="es-MX" sz="2000" b="1"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217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El contenido generado por IA puede ser incorrecto.">
            <a:extLst>
              <a:ext uri="{FF2B5EF4-FFF2-40B4-BE49-F238E27FC236}">
                <a16:creationId xmlns:a16="http://schemas.microsoft.com/office/drawing/2014/main" id="{1123CB33-1D77-7C91-E0D1-EF8163553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10800000">
            <a:off x="4074885" y="355599"/>
            <a:ext cx="6383610" cy="6092443"/>
          </a:xfrm>
          <a:prstGeom prst="rect">
            <a:avLst/>
          </a:prstGeom>
          <a:noFill/>
        </p:spPr>
      </p:pic>
      <p:sp>
        <p:nvSpPr>
          <p:cNvPr id="5" name="CuadroTexto 4">
            <a:extLst>
              <a:ext uri="{FF2B5EF4-FFF2-40B4-BE49-F238E27FC236}">
                <a16:creationId xmlns:a16="http://schemas.microsoft.com/office/drawing/2014/main" id="{BC34B8DE-91A0-CBCC-2D90-A19AE4B68D3D}"/>
              </a:ext>
            </a:extLst>
          </p:cNvPr>
          <p:cNvSpPr txBox="1"/>
          <p:nvPr/>
        </p:nvSpPr>
        <p:spPr>
          <a:xfrm>
            <a:off x="432114" y="1017440"/>
            <a:ext cx="2093372" cy="4708981"/>
          </a:xfrm>
          <a:prstGeom prst="rect">
            <a:avLst/>
          </a:prstGeom>
          <a:noFill/>
        </p:spPr>
        <p:txBody>
          <a:bodyPr wrap="square" rtlCol="0">
            <a:spAutoFit/>
          </a:bodyPr>
          <a:lstStyle/>
          <a:p>
            <a:pPr algn="just"/>
            <a:r>
              <a:rPr lang="es-MX" sz="2000" b="1" kern="1200" dirty="0">
                <a:solidFill>
                  <a:schemeClr val="tx1"/>
                </a:solidFill>
                <a:latin typeface="Arial" panose="020B0604020202020204" pitchFamily="34" charset="0"/>
                <a:cs typeface="Arial" panose="020B0604020202020204" pitchFamily="34" charset="0"/>
              </a:rPr>
              <a:t>Relación de parentesco entre Cora Ferrero Tamayo y Pedro de Ponte Andrade Jaspe y Montenegro.</a:t>
            </a:r>
          </a:p>
          <a:p>
            <a:pPr algn="just"/>
            <a:endParaRPr lang="es-MX" sz="2000" b="1" dirty="0">
              <a:latin typeface="Arial" panose="020B0604020202020204" pitchFamily="34" charset="0"/>
              <a:cs typeface="Arial" panose="020B0604020202020204" pitchFamily="34" charset="0"/>
            </a:endParaRPr>
          </a:p>
          <a:p>
            <a:pPr algn="just"/>
            <a:r>
              <a:rPr lang="es-MX" sz="2000" b="1" kern="1200" dirty="0">
                <a:solidFill>
                  <a:schemeClr val="tx1"/>
                </a:solidFill>
                <a:latin typeface="Arial" panose="020B0604020202020204" pitchFamily="34" charset="0"/>
                <a:cs typeface="Arial" panose="020B0604020202020204" pitchFamily="34" charset="0"/>
              </a:rPr>
              <a:t>Elaborado por Jorge Martínez Ferrero (</a:t>
            </a:r>
            <a:r>
              <a:rPr lang="es-MX" sz="2000" b="1" kern="1200" dirty="0" err="1">
                <a:solidFill>
                  <a:schemeClr val="tx1"/>
                </a:solidFill>
                <a:latin typeface="Arial" panose="020B0604020202020204" pitchFamily="34" charset="0"/>
                <a:cs typeface="Arial" panose="020B0604020202020204" pitchFamily="34" charset="0"/>
              </a:rPr>
              <a:t>Family</a:t>
            </a:r>
            <a:r>
              <a:rPr lang="es-MX" sz="2000" b="1" kern="1200" dirty="0">
                <a:solidFill>
                  <a:schemeClr val="tx1"/>
                </a:solidFill>
                <a:latin typeface="Arial" panose="020B0604020202020204" pitchFamily="34" charset="0"/>
                <a:cs typeface="Arial" panose="020B0604020202020204" pitchFamily="34" charset="0"/>
              </a:rPr>
              <a:t> </a:t>
            </a:r>
            <a:r>
              <a:rPr lang="es-MX" sz="2000" b="1" kern="1200" dirty="0" err="1">
                <a:solidFill>
                  <a:schemeClr val="tx1"/>
                </a:solidFill>
                <a:latin typeface="Arial" panose="020B0604020202020204" pitchFamily="34" charset="0"/>
                <a:cs typeface="Arial" panose="020B0604020202020204" pitchFamily="34" charset="0"/>
              </a:rPr>
              <a:t>Tree</a:t>
            </a:r>
            <a:r>
              <a:rPr lang="es-MX" sz="2000" b="1" kern="1200" dirty="0">
                <a:solidFill>
                  <a:schemeClr val="tx1"/>
                </a:solidFill>
                <a:latin typeface="Arial" panose="020B0604020202020204" pitchFamily="34" charset="0"/>
                <a:cs typeface="Arial" panose="020B0604020202020204" pitchFamily="34" charset="0"/>
              </a:rPr>
              <a:t> </a:t>
            </a:r>
            <a:r>
              <a:rPr lang="es-MX" sz="2000" b="1" kern="1200" dirty="0" err="1">
                <a:solidFill>
                  <a:schemeClr val="tx1"/>
                </a:solidFill>
                <a:latin typeface="Arial" panose="020B0604020202020204" pitchFamily="34" charset="0"/>
                <a:cs typeface="Arial" panose="020B0604020202020204" pitchFamily="34" charset="0"/>
              </a:rPr>
              <a:t>Maker</a:t>
            </a:r>
            <a:r>
              <a:rPr lang="es-MX" sz="2000" b="1" kern="1200" dirty="0">
                <a:solidFill>
                  <a:schemeClr val="tx1"/>
                </a:solidFill>
                <a:latin typeface="Arial" panose="020B0604020202020204" pitchFamily="34" charset="0"/>
                <a:cs typeface="Arial" panose="020B0604020202020204" pitchFamily="34" charset="0"/>
              </a:rPr>
              <a:t>, 2024)</a:t>
            </a:r>
          </a:p>
          <a:p>
            <a:endParaRPr lang="es-MX" sz="2000" b="1"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993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F5834-7F49-B94A-A788-D680D0BEAD6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443B03-D4CB-F778-8831-E5FE9FF794DC}"/>
              </a:ext>
            </a:extLst>
          </p:cNvPr>
          <p:cNvSpPr>
            <a:spLocks noGrp="1"/>
          </p:cNvSpPr>
          <p:nvPr>
            <p:ph type="title"/>
          </p:nvPr>
        </p:nvSpPr>
        <p:spPr/>
        <p:txBody>
          <a:bodyPr>
            <a:normAutofit/>
          </a:bodyPr>
          <a:lstStyle/>
          <a:p>
            <a:r>
              <a:rPr lang="es-ES" sz="4400" b="1" dirty="0">
                <a:latin typeface="Arial" panose="020B0604020202020204" pitchFamily="34" charset="0"/>
                <a:cs typeface="Arial" panose="020B0604020202020204" pitchFamily="34" charset="0"/>
              </a:rPr>
              <a:t> Secuencia de la </a:t>
            </a:r>
            <a:r>
              <a:rPr lang="es-ES" sz="4400" b="1" dirty="0" smtClean="0">
                <a:latin typeface="Arial" panose="020B0604020202020204" pitchFamily="34" charset="0"/>
                <a:cs typeface="Arial" panose="020B0604020202020204" pitchFamily="34" charset="0"/>
              </a:rPr>
              <a:t>expropiación</a:t>
            </a:r>
            <a:endParaRPr lang="es-ES" sz="44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64883E02-A355-87AB-19CB-6F7BAE49363B}"/>
              </a:ext>
            </a:extLst>
          </p:cNvPr>
          <p:cNvSpPr>
            <a:spLocks noGrp="1"/>
          </p:cNvSpPr>
          <p:nvPr>
            <p:ph idx="1"/>
          </p:nvPr>
        </p:nvSpPr>
        <p:spPr/>
        <p:txBody>
          <a:bodyPr/>
          <a:lstStyle/>
          <a:p>
            <a:endParaRPr lang="es-ES" dirty="0"/>
          </a:p>
          <a:p>
            <a:endParaRPr lang="es-ES" sz="24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92C9361-77B0-8A83-A496-398836C257B3}"/>
              </a:ext>
            </a:extLst>
          </p:cNvPr>
          <p:cNvPicPr>
            <a:picLocks noChangeAspect="1"/>
          </p:cNvPicPr>
          <p:nvPr/>
        </p:nvPicPr>
        <p:blipFill>
          <a:blip r:embed="rId3"/>
          <a:stretch>
            <a:fillRect/>
          </a:stretch>
        </p:blipFill>
        <p:spPr>
          <a:xfrm>
            <a:off x="1653206" y="1797050"/>
            <a:ext cx="9193305" cy="4237990"/>
          </a:xfrm>
          <a:prstGeom prst="rect">
            <a:avLst/>
          </a:prstGeom>
        </p:spPr>
      </p:pic>
    </p:spTree>
    <p:extLst>
      <p:ext uri="{BB962C8B-B14F-4D97-AF65-F5344CB8AC3E}">
        <p14:creationId xmlns:p14="http://schemas.microsoft.com/office/powerpoint/2010/main" val="1992484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078A3-C03C-8E28-BCA6-12DF6F2B38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EB61C00-2139-91A1-9237-CBDDDCFAA45C}"/>
              </a:ext>
            </a:extLst>
          </p:cNvPr>
          <p:cNvSpPr>
            <a:spLocks noGrp="1"/>
          </p:cNvSpPr>
          <p:nvPr>
            <p:ph type="title"/>
          </p:nvPr>
        </p:nvSpPr>
        <p:spPr/>
        <p:txBody>
          <a:bodyPr>
            <a:normAutofit/>
          </a:bodyPr>
          <a:lstStyle/>
          <a:p>
            <a:r>
              <a:rPr lang="es-ES" sz="4400" b="1" dirty="0">
                <a:latin typeface="Arial" panose="020B0604020202020204" pitchFamily="34" charset="0"/>
                <a:cs typeface="Arial" panose="020B0604020202020204" pitchFamily="34" charset="0"/>
              </a:rPr>
              <a:t> </a:t>
            </a:r>
            <a:r>
              <a:rPr lang="es-ES" sz="4400" b="1">
                <a:latin typeface="Arial" panose="020B0604020202020204" pitchFamily="34" charset="0"/>
                <a:cs typeface="Arial" panose="020B0604020202020204" pitchFamily="34" charset="0"/>
              </a:rPr>
              <a:t>Comentarios finales  </a:t>
            </a:r>
            <a:endParaRPr lang="es-ES" sz="44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56094021-52C0-277B-DC8C-2FFE5103D2E6}"/>
              </a:ext>
            </a:extLst>
          </p:cNvPr>
          <p:cNvSpPr>
            <a:spLocks noGrp="1"/>
          </p:cNvSpPr>
          <p:nvPr>
            <p:ph idx="1"/>
          </p:nvPr>
        </p:nvSpPr>
        <p:spPr/>
        <p:txBody>
          <a:bodyPr>
            <a:normAutofit fontScale="85000" lnSpcReduction="20000"/>
          </a:bodyPr>
          <a:lstStyle/>
          <a:p>
            <a:endParaRPr lang="es-ES" dirty="0"/>
          </a:p>
          <a:p>
            <a:pPr algn="just">
              <a:lnSpc>
                <a:spcPct val="120000"/>
              </a:lnSpc>
            </a:pPr>
            <a:r>
              <a:rPr lang="es-ES" sz="2400" dirty="0">
                <a:latin typeface="Arial" panose="020B0604020202020204" pitchFamily="34" charset="0"/>
                <a:cs typeface="Arial" panose="020B0604020202020204" pitchFamily="34" charset="0"/>
              </a:rPr>
              <a:t>El contenido de los diferentes árboles expuestos en la charla, son básicamente los mismos y creo que es una de las genealogías más conocidas por los genealogistas venezolanos y más aún por los que tienen sangre gallega.</a:t>
            </a:r>
          </a:p>
          <a:p>
            <a:pPr algn="just">
              <a:lnSpc>
                <a:spcPct val="120000"/>
              </a:lnSpc>
            </a:pPr>
            <a:r>
              <a:rPr lang="es-ES" sz="2400" dirty="0">
                <a:latin typeface="Arial" panose="020B0604020202020204" pitchFamily="34" charset="0"/>
                <a:cs typeface="Arial" panose="020B0604020202020204" pitchFamily="34" charset="0"/>
              </a:rPr>
              <a:t>El Dr. Carlos Felice </a:t>
            </a:r>
            <a:r>
              <a:rPr lang="es-ES" sz="2400" dirty="0" err="1">
                <a:latin typeface="Arial" panose="020B0604020202020204" pitchFamily="34" charset="0"/>
                <a:cs typeface="Arial" panose="020B0604020202020204" pitchFamily="34" charset="0"/>
              </a:rPr>
              <a:t>Cardot</a:t>
            </a:r>
            <a:r>
              <a:rPr lang="es-ES" sz="2400" dirty="0">
                <a:latin typeface="Arial" panose="020B0604020202020204" pitchFamily="34" charset="0"/>
                <a:cs typeface="Arial" panose="020B0604020202020204" pitchFamily="34" charset="0"/>
              </a:rPr>
              <a:t> (1913-1986) cuando le tocó entregar un busto en la Plaza Bolívar de La Coruña en junio de 1982 dijo unas emotivas palabras recordando a Don Pedro de Ponte y Andrade y a sus progenitores.</a:t>
            </a:r>
          </a:p>
          <a:p>
            <a:pPr algn="just">
              <a:lnSpc>
                <a:spcPct val="120000"/>
              </a:lnSpc>
            </a:pPr>
            <a:r>
              <a:rPr lang="es-ES" sz="2400" dirty="0">
                <a:latin typeface="Arial" panose="020B0604020202020204" pitchFamily="34" charset="0"/>
                <a:cs typeface="Arial" panose="020B0604020202020204" pitchFamily="34" charset="0"/>
              </a:rPr>
              <a:t>El procedimiento para obtener algún dinero sobre bienhechurías o derechos sobre la tierra fue excepcionalmente lento y si se hicieron pagos a personas o grupos, fueron ocultados cuanto, como y donde. Los Bonos de la deuda publica son innominados, por lo que se dificulta el control y se facilita la corrupción.</a:t>
            </a:r>
          </a:p>
        </p:txBody>
      </p:sp>
    </p:spTree>
    <p:extLst>
      <p:ext uri="{BB962C8B-B14F-4D97-AF65-F5344CB8AC3E}">
        <p14:creationId xmlns:p14="http://schemas.microsoft.com/office/powerpoint/2010/main" val="3706984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3CC44-64AD-4072-DE87-3D9C33CB27A4}"/>
              </a:ext>
            </a:extLst>
          </p:cNvPr>
          <p:cNvSpPr>
            <a:spLocks noGrp="1"/>
          </p:cNvSpPr>
          <p:nvPr>
            <p:ph type="title"/>
          </p:nvPr>
        </p:nvSpPr>
        <p:spPr>
          <a:xfrm>
            <a:off x="1097280" y="286603"/>
            <a:ext cx="10058400" cy="897763"/>
          </a:xfrm>
        </p:spPr>
        <p:txBody>
          <a:bodyPr>
            <a:normAutofit/>
          </a:bodyPr>
          <a:lstStyle/>
          <a:p>
            <a:r>
              <a:rPr lang="es-419" sz="4000" b="1" dirty="0">
                <a:latin typeface="Arial" panose="020B0604020202020204" pitchFamily="34" charset="0"/>
                <a:cs typeface="Arial" panose="020B0604020202020204" pitchFamily="34" charset="0"/>
              </a:rPr>
              <a:t>Referencias</a:t>
            </a:r>
            <a:endParaRPr lang="es-VE" sz="4000" b="1"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D94AAAD6-279B-79AB-3AEA-328F2F4B61B6}"/>
              </a:ext>
            </a:extLst>
          </p:cNvPr>
          <p:cNvSpPr>
            <a:spLocks noGrp="1"/>
          </p:cNvSpPr>
          <p:nvPr>
            <p:ph idx="1"/>
          </p:nvPr>
        </p:nvSpPr>
        <p:spPr>
          <a:xfrm>
            <a:off x="906780" y="986971"/>
            <a:ext cx="10675620" cy="4437623"/>
          </a:xfrm>
        </p:spPr>
        <p:txBody>
          <a:bodyPr>
            <a:noAutofit/>
          </a:bodyPr>
          <a:lstStyle/>
          <a:p>
            <a:pPr lvl="0" algn="just"/>
            <a:r>
              <a:rPr lang="es-419" sz="2000" dirty="0">
                <a:latin typeface="Arial" panose="020B0604020202020204" pitchFamily="34" charset="0"/>
                <a:cs typeface="Arial" panose="020B0604020202020204" pitchFamily="34" charset="0"/>
              </a:rPr>
              <a:t>(1) Laya, S. (2013) </a:t>
            </a:r>
            <a:r>
              <a:rPr lang="es-419" sz="2000" i="1" dirty="0" err="1">
                <a:latin typeface="Arial" panose="020B0604020202020204" pitchFamily="34" charset="0"/>
                <a:cs typeface="Arial" panose="020B0604020202020204" pitchFamily="34" charset="0"/>
              </a:rPr>
              <a:t>Guatopo</a:t>
            </a:r>
            <a:r>
              <a:rPr lang="es-419" sz="2000" i="1" dirty="0">
                <a:latin typeface="Arial" panose="020B0604020202020204" pitchFamily="34" charset="0"/>
                <a:cs typeface="Arial" panose="020B0604020202020204" pitchFamily="34" charset="0"/>
              </a:rPr>
              <a:t> en la Historia un Aporte del Dr. Sixto Laya a la Historia de Guatopo. </a:t>
            </a:r>
            <a:r>
              <a:rPr lang="es-VE" sz="2000" dirty="0">
                <a:latin typeface="Arial" panose="020B0604020202020204" pitchFamily="34" charset="0"/>
                <a:cs typeface="Arial" panose="020B0604020202020204" pitchFamily="34" charset="0"/>
                <a:hlinkClick r:id="rId3"/>
              </a:rPr>
              <a:t>https://guatopoenlahistoria.blogspot.com/2011/03/guatopo-en-la-historia-un-aporte-del-dr.html</a:t>
            </a:r>
            <a:endParaRPr lang="es-VE" sz="2000" dirty="0">
              <a:latin typeface="Arial" panose="020B0604020202020204" pitchFamily="34" charset="0"/>
              <a:cs typeface="Arial" panose="020B0604020202020204" pitchFamily="34" charset="0"/>
            </a:endParaRPr>
          </a:p>
          <a:p>
            <a:pPr lvl="0" algn="just"/>
            <a:r>
              <a:rPr lang="es-VE" sz="2000" dirty="0">
                <a:latin typeface="Arial" panose="020B0604020202020204" pitchFamily="34" charset="0"/>
                <a:cs typeface="Arial" panose="020B0604020202020204" pitchFamily="34" charset="0"/>
              </a:rPr>
              <a:t>(2) Parque Nacional </a:t>
            </a:r>
            <a:r>
              <a:rPr lang="es-VE" sz="2000" dirty="0" err="1">
                <a:latin typeface="Arial" panose="020B0604020202020204" pitchFamily="34" charset="0"/>
                <a:cs typeface="Arial" panose="020B0604020202020204" pitchFamily="34" charset="0"/>
              </a:rPr>
              <a:t>Guatopo</a:t>
            </a:r>
            <a:r>
              <a:rPr lang="es-VE" sz="2000" dirty="0">
                <a:latin typeface="Arial" panose="020B0604020202020204" pitchFamily="34" charset="0"/>
                <a:cs typeface="Arial" panose="020B0604020202020204" pitchFamily="34" charset="0"/>
              </a:rPr>
              <a:t> (15 septiembre 2024). En   </a:t>
            </a:r>
            <a:r>
              <a:rPr lang="es-VE" sz="2000" u="sng" dirty="0">
                <a:latin typeface="Arial" panose="020B0604020202020204" pitchFamily="34" charset="0"/>
                <a:cs typeface="Arial" panose="020B0604020202020204" pitchFamily="34" charset="0"/>
                <a:hlinkClick r:id="rId4"/>
              </a:rPr>
              <a:t>es.wikipedia.org › wiki › </a:t>
            </a:r>
            <a:r>
              <a:rPr lang="es-VE" sz="2000" u="sng" dirty="0" err="1">
                <a:latin typeface="Arial" panose="020B0604020202020204" pitchFamily="34" charset="0"/>
                <a:cs typeface="Arial" panose="020B0604020202020204" pitchFamily="34" charset="0"/>
                <a:hlinkClick r:id="rId4"/>
              </a:rPr>
              <a:t>Parque_Nacional_Guatopo</a:t>
            </a:r>
            <a:endParaRPr lang="es-VE" sz="2000" dirty="0">
              <a:latin typeface="Arial" panose="020B0604020202020204" pitchFamily="34" charset="0"/>
              <a:cs typeface="Arial" panose="020B0604020202020204" pitchFamily="34" charset="0"/>
            </a:endParaRPr>
          </a:p>
          <a:p>
            <a:pPr lvl="0" algn="just"/>
            <a:r>
              <a:rPr lang="es-419" sz="2000" dirty="0">
                <a:latin typeface="Arial" panose="020B0604020202020204" pitchFamily="34" charset="0"/>
                <a:cs typeface="Arial" panose="020B0604020202020204" pitchFamily="34" charset="0"/>
              </a:rPr>
              <a:t>(3) República Bolivariana de Venezuela Tribunal Supremo de Justicia (1958)</a:t>
            </a:r>
            <a:r>
              <a:rPr lang="es-419" sz="2000" i="1" dirty="0">
                <a:latin typeface="Arial" panose="020B0604020202020204" pitchFamily="34" charset="0"/>
                <a:cs typeface="Arial" panose="020B0604020202020204" pitchFamily="34" charset="0"/>
              </a:rPr>
              <a:t> Decreto Núm. 122 del 31 de marzo de 1958 </a:t>
            </a:r>
            <a:r>
              <a:rPr lang="es-419" sz="2000" dirty="0">
                <a:latin typeface="Arial" panose="020B0604020202020204" pitchFamily="34" charset="0"/>
                <a:cs typeface="Arial" panose="020B0604020202020204" pitchFamily="34" charset="0"/>
              </a:rPr>
              <a:t>publicado en la Gaceta Oficial de la entonces República de Venezuela </a:t>
            </a:r>
            <a:r>
              <a:rPr lang="es-419" sz="2000" dirty="0" err="1">
                <a:latin typeface="Arial" panose="020B0604020202020204" pitchFamily="34" charset="0"/>
                <a:cs typeface="Arial" panose="020B0604020202020204" pitchFamily="34" charset="0"/>
              </a:rPr>
              <a:t>Núm</a:t>
            </a:r>
            <a:r>
              <a:rPr lang="es-419" sz="2000" dirty="0">
                <a:latin typeface="Arial" panose="020B0604020202020204" pitchFamily="34" charset="0"/>
                <a:cs typeface="Arial" panose="020B0604020202020204" pitchFamily="34" charset="0"/>
              </a:rPr>
              <a:t> 25624. En  </a:t>
            </a:r>
            <a:r>
              <a:rPr lang="es-VE" sz="2000" u="sng" dirty="0">
                <a:latin typeface="Arial" panose="020B0604020202020204" pitchFamily="34" charset="0"/>
                <a:cs typeface="Arial" panose="020B0604020202020204" pitchFamily="34" charset="0"/>
                <a:hlinkClick r:id="rId5"/>
              </a:rPr>
              <a:t>https://historico.tsj.gob.ve/decisiones/spa/mayo/199484-00638-30517-2017-1961-0002.HTML</a:t>
            </a:r>
            <a:r>
              <a:rPr lang="es-VE" sz="2000" dirty="0">
                <a:latin typeface="Arial" panose="020B0604020202020204" pitchFamily="34" charset="0"/>
                <a:cs typeface="Arial" panose="020B0604020202020204" pitchFamily="34" charset="0"/>
              </a:rPr>
              <a:t> </a:t>
            </a:r>
          </a:p>
          <a:p>
            <a:pPr lvl="0" algn="just"/>
            <a:r>
              <a:rPr lang="es-419" sz="2000" dirty="0">
                <a:latin typeface="Arial" panose="020B0604020202020204" pitchFamily="34" charset="0"/>
                <a:cs typeface="Arial" panose="020B0604020202020204" pitchFamily="34" charset="0"/>
              </a:rPr>
              <a:t>(4) República Bolivariana de Venezuela Tribunal Supremo de Justicia (1960) </a:t>
            </a:r>
            <a:r>
              <a:rPr lang="es-419" sz="2000" i="1" dirty="0">
                <a:latin typeface="Arial" panose="020B0604020202020204" pitchFamily="34" charset="0"/>
                <a:cs typeface="Arial" panose="020B0604020202020204" pitchFamily="34" charset="0"/>
              </a:rPr>
              <a:t>Decretos </a:t>
            </a:r>
            <a:r>
              <a:rPr lang="es-419" sz="2000" i="1" dirty="0" err="1">
                <a:latin typeface="Arial" panose="020B0604020202020204" pitchFamily="34" charset="0"/>
                <a:cs typeface="Arial" panose="020B0604020202020204" pitchFamily="34" charset="0"/>
              </a:rPr>
              <a:t>Núms</a:t>
            </a:r>
            <a:r>
              <a:rPr lang="es-419" sz="2000" i="1" dirty="0">
                <a:latin typeface="Arial" panose="020B0604020202020204" pitchFamily="34" charset="0"/>
                <a:cs typeface="Arial" panose="020B0604020202020204" pitchFamily="34" charset="0"/>
              </a:rPr>
              <a:t>. 257 y 258 del 11 de abril de 1960  </a:t>
            </a:r>
            <a:r>
              <a:rPr lang="es-419" sz="2000" dirty="0">
                <a:latin typeface="Arial" panose="020B0604020202020204" pitchFamily="34" charset="0"/>
                <a:cs typeface="Arial" panose="020B0604020202020204" pitchFamily="34" charset="0"/>
              </a:rPr>
              <a:t>publicado en la Gaceta Oficial de la entonces República de Venezuela </a:t>
            </a:r>
            <a:r>
              <a:rPr lang="es-419" sz="2000" dirty="0" err="1">
                <a:latin typeface="Arial" panose="020B0604020202020204" pitchFamily="34" charset="0"/>
                <a:cs typeface="Arial" panose="020B0604020202020204" pitchFamily="34" charset="0"/>
              </a:rPr>
              <a:t>Núm</a:t>
            </a:r>
            <a:r>
              <a:rPr lang="es-419" sz="2000" dirty="0">
                <a:latin typeface="Arial" panose="020B0604020202020204" pitchFamily="34" charset="0"/>
                <a:cs typeface="Arial" panose="020B0604020202020204" pitchFamily="34" charset="0"/>
              </a:rPr>
              <a:t> 26230. . </a:t>
            </a:r>
            <a:r>
              <a:rPr lang="es-VE" sz="2000" dirty="0">
                <a:latin typeface="Arial" panose="020B0604020202020204" pitchFamily="34" charset="0"/>
                <a:cs typeface="Arial" panose="020B0604020202020204" pitchFamily="34" charset="0"/>
              </a:rPr>
              <a:t>E</a:t>
            </a:r>
            <a:r>
              <a:rPr lang="es-419" sz="2000" dirty="0">
                <a:latin typeface="Arial" panose="020B0604020202020204" pitchFamily="34" charset="0"/>
                <a:cs typeface="Arial" panose="020B0604020202020204" pitchFamily="34" charset="0"/>
              </a:rPr>
              <a:t>n  </a:t>
            </a:r>
            <a:r>
              <a:rPr lang="es-VE" sz="2000" u="sng" dirty="0">
                <a:latin typeface="Arial" panose="020B0604020202020204" pitchFamily="34" charset="0"/>
                <a:cs typeface="Arial" panose="020B0604020202020204" pitchFamily="34" charset="0"/>
                <a:hlinkClick r:id="rId5"/>
              </a:rPr>
              <a:t>https://historico.tsj.gob.ve/decisiones/spa/mayo/199484-00638-30517-2017-1961-0002.HTML</a:t>
            </a:r>
            <a:endParaRPr lang="es-VE" sz="2000" dirty="0">
              <a:latin typeface="Arial" panose="020B0604020202020204" pitchFamily="34" charset="0"/>
              <a:cs typeface="Arial" panose="020B0604020202020204" pitchFamily="34" charset="0"/>
            </a:endParaRPr>
          </a:p>
          <a:p>
            <a:pPr lvl="0" algn="just"/>
            <a:r>
              <a:rPr lang="es-ES" sz="2000" dirty="0">
                <a:latin typeface="Arial" panose="020B0604020202020204" pitchFamily="34" charset="0"/>
                <a:cs typeface="Arial" panose="020B0604020202020204" pitchFamily="34" charset="0"/>
              </a:rPr>
              <a:t>(5) Fundación Empresas Polar </a:t>
            </a:r>
            <a:r>
              <a:rPr lang="es-ES" sz="2000" dirty="0" err="1">
                <a:latin typeface="Arial" panose="020B0604020202020204" pitchFamily="34" charset="0"/>
                <a:cs typeface="Arial" panose="020B0604020202020204" pitchFamily="34" charset="0"/>
              </a:rPr>
              <a:t>GeoVenezuela</a:t>
            </a:r>
            <a:r>
              <a:rPr lang="es-ES" sz="2000" dirty="0">
                <a:latin typeface="Arial" panose="020B0604020202020204" pitchFamily="34" charset="0"/>
                <a:cs typeface="Arial" panose="020B0604020202020204" pitchFamily="34" charset="0"/>
              </a:rPr>
              <a:t> (2008).</a:t>
            </a:r>
            <a:r>
              <a:rPr lang="es-ES" sz="2000" i="1" dirty="0">
                <a:latin typeface="Arial" panose="020B0604020202020204" pitchFamily="34" charset="0"/>
                <a:cs typeface="Arial" panose="020B0604020202020204" pitchFamily="34" charset="0"/>
              </a:rPr>
              <a:t>Espacios Naturales Protegidos</a:t>
            </a:r>
            <a:r>
              <a:rPr lang="es-ES" sz="2000" dirty="0">
                <a:latin typeface="Arial" panose="020B0604020202020204" pitchFamily="34" charset="0"/>
                <a:cs typeface="Arial" panose="020B0604020202020204" pitchFamily="34" charset="0"/>
              </a:rPr>
              <a:t> Leyenda Detallada  PN-3 </a:t>
            </a:r>
            <a:r>
              <a:rPr lang="es-ES" sz="2000" dirty="0" err="1">
                <a:latin typeface="Arial" panose="020B0604020202020204" pitchFamily="34" charset="0"/>
                <a:cs typeface="Arial" panose="020B0604020202020204" pitchFamily="34" charset="0"/>
              </a:rPr>
              <a:t>Guatopo</a:t>
            </a:r>
            <a:r>
              <a:rPr lang="es-ES" sz="2000" dirty="0">
                <a:latin typeface="Arial" panose="020B0604020202020204" pitchFamily="34" charset="0"/>
                <a:cs typeface="Arial" panose="020B0604020202020204" pitchFamily="34" charset="0"/>
              </a:rPr>
              <a:t> Plano A. MN014 </a:t>
            </a:r>
            <a:endParaRPr lang="es-VE" sz="1400" dirty="0">
              <a:latin typeface="Arial" panose="020B0604020202020204" pitchFamily="34" charset="0"/>
              <a:cs typeface="Arial" panose="020B0604020202020204" pitchFamily="34" charset="0"/>
            </a:endParaRPr>
          </a:p>
          <a:p>
            <a:endParaRPr lang="es-V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757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5336-15E9-DA14-6CFA-0CD53003670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DBD1210-81B8-2A25-DBC2-72748FACDE3C}"/>
              </a:ext>
            </a:extLst>
          </p:cNvPr>
          <p:cNvSpPr>
            <a:spLocks noGrp="1"/>
          </p:cNvSpPr>
          <p:nvPr>
            <p:ph type="title"/>
          </p:nvPr>
        </p:nvSpPr>
        <p:spPr>
          <a:xfrm>
            <a:off x="1101687" y="634947"/>
            <a:ext cx="10437169" cy="863346"/>
          </a:xfrm>
        </p:spPr>
        <p:txBody>
          <a:bodyPr vert="horz" lIns="91440" tIns="45720" rIns="91440" bIns="45720" rtlCol="0" anchor="b">
            <a:normAutofit/>
          </a:bodyPr>
          <a:lstStyle/>
          <a:p>
            <a:r>
              <a:rPr lang="es-ES" b="1" noProof="0" dirty="0">
                <a:latin typeface="Arial" panose="020B0604020202020204" pitchFamily="34" charset="0"/>
                <a:cs typeface="Arial" panose="020B0604020202020204" pitchFamily="34" charset="0"/>
              </a:rPr>
              <a:t>Antecedentes</a:t>
            </a:r>
            <a:endParaRPr lang="es-ES" noProof="0"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515F85C1-46E0-DD8C-BDCC-E18B091332B1}"/>
              </a:ext>
            </a:extLst>
          </p:cNvPr>
          <p:cNvSpPr>
            <a:spLocks noGrp="1"/>
          </p:cNvSpPr>
          <p:nvPr>
            <p:ph idx="1"/>
          </p:nvPr>
        </p:nvSpPr>
        <p:spPr>
          <a:xfrm>
            <a:off x="1289784" y="2086188"/>
            <a:ext cx="9225071" cy="3620835"/>
          </a:xfrm>
        </p:spPr>
        <p:txBody>
          <a:bodyPr>
            <a:normAutofit lnSpcReduction="10000"/>
          </a:bodyPr>
          <a:lstStyle/>
          <a:p>
            <a:pPr algn="just">
              <a:lnSpc>
                <a:spcPct val="110000"/>
              </a:lnSpc>
            </a:pPr>
            <a:r>
              <a:rPr lang="es-ES" sz="2800" dirty="0">
                <a:latin typeface="Arial" panose="020B0604020202020204" pitchFamily="34" charset="0"/>
                <a:cs typeface="Arial" panose="020B0604020202020204" pitchFamily="34" charset="0"/>
              </a:rPr>
              <a:t>Es evidente que para reclamar una herencia es necesario demostrar, a través de la genealogía del propietario, el vínculo con sus posibles herederos.</a:t>
            </a:r>
          </a:p>
          <a:p>
            <a:pPr marL="0" indent="0" algn="l" rtl="0" eaLnBrk="1" latinLnBrk="0" hangingPunct="1">
              <a:lnSpc>
                <a:spcPct val="150000"/>
              </a:lnSpc>
              <a:spcBef>
                <a:spcPts val="1200"/>
              </a:spcBef>
              <a:spcAft>
                <a:spcPts val="200"/>
              </a:spcAft>
              <a:buNone/>
            </a:pPr>
            <a:endParaRPr lang="es-ES" sz="2400" dirty="0">
              <a:solidFill>
                <a:srgbClr val="404040"/>
              </a:solidFill>
              <a:effectLst/>
              <a:latin typeface="Arial" panose="020B0604020202020204" pitchFamily="34" charset="0"/>
              <a:cs typeface="Arial" panose="020B0604020202020204" pitchFamily="34" charset="0"/>
            </a:endParaRPr>
          </a:p>
          <a:p>
            <a:pPr algn="just">
              <a:lnSpc>
                <a:spcPct val="110000"/>
              </a:lnSpc>
            </a:pPr>
            <a:r>
              <a:rPr lang="es-ES" sz="2800" dirty="0">
                <a:latin typeface="Arial" panose="020B0604020202020204" pitchFamily="34" charset="0"/>
                <a:cs typeface="Arial" panose="020B0604020202020204" pitchFamily="34" charset="0"/>
              </a:rPr>
              <a:t>La vasta propiedad corresponde al Parque Nacional Guatopo, ubicado entre los Estados Miranda, Aragua y Guárico.</a:t>
            </a:r>
          </a:p>
          <a:p>
            <a:pPr marL="0" indent="0" algn="l" rtl="0" eaLnBrk="1" latinLnBrk="0" hangingPunct="1">
              <a:lnSpc>
                <a:spcPct val="90000"/>
              </a:lnSpc>
              <a:spcBef>
                <a:spcPts val="1200"/>
              </a:spcBef>
              <a:spcAft>
                <a:spcPts val="200"/>
              </a:spcAft>
              <a:buNone/>
            </a:pPr>
            <a:endParaRPr lang="es-ES" sz="2000" dirty="0">
              <a:solidFill>
                <a:srgbClr val="404040"/>
              </a:solidFill>
              <a:effectLst/>
              <a:latin typeface="Arial" panose="020B0604020202020204" pitchFamily="34" charset="0"/>
              <a:cs typeface="Arial" panose="020B0604020202020204" pitchFamily="34" charset="0"/>
            </a:endParaRPr>
          </a:p>
          <a:p>
            <a:pPr marL="0" indent="0" algn="l" rtl="0" eaLnBrk="1" latinLnBrk="0" hangingPunct="1">
              <a:lnSpc>
                <a:spcPct val="90000"/>
              </a:lnSpc>
              <a:spcBef>
                <a:spcPts val="1200"/>
              </a:spcBef>
              <a:spcAft>
                <a:spcPts val="2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911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7A0AFF-23F1-44E0-145C-7DE64CA318C6}"/>
              </a:ext>
            </a:extLst>
          </p:cNvPr>
          <p:cNvPicPr>
            <a:picLocks noChangeAspect="1"/>
          </p:cNvPicPr>
          <p:nvPr/>
        </p:nvPicPr>
        <p:blipFill>
          <a:blip r:embed="rId3"/>
          <a:stretch>
            <a:fillRect/>
          </a:stretch>
        </p:blipFill>
        <p:spPr>
          <a:xfrm>
            <a:off x="6091237" y="3414710"/>
            <a:ext cx="9526" cy="28579"/>
          </a:xfrm>
          <a:prstGeom prst="rect">
            <a:avLst/>
          </a:prstGeom>
        </p:spPr>
      </p:pic>
      <p:pic>
        <p:nvPicPr>
          <p:cNvPr id="5" name="Imagen 4">
            <a:extLst>
              <a:ext uri="{FF2B5EF4-FFF2-40B4-BE49-F238E27FC236}">
                <a16:creationId xmlns:a16="http://schemas.microsoft.com/office/drawing/2014/main" id="{7E64B1F1-7202-8A7C-A149-99E31300D150}"/>
              </a:ext>
            </a:extLst>
          </p:cNvPr>
          <p:cNvPicPr>
            <a:picLocks noChangeAspect="1"/>
          </p:cNvPicPr>
          <p:nvPr/>
        </p:nvPicPr>
        <p:blipFill>
          <a:blip r:embed="rId3"/>
          <a:stretch>
            <a:fillRect/>
          </a:stretch>
        </p:blipFill>
        <p:spPr>
          <a:xfrm>
            <a:off x="6091237" y="3414710"/>
            <a:ext cx="9526" cy="28579"/>
          </a:xfrm>
          <a:prstGeom prst="rect">
            <a:avLst/>
          </a:prstGeom>
        </p:spPr>
      </p:pic>
      <p:pic>
        <p:nvPicPr>
          <p:cNvPr id="7" name="Imagen 6">
            <a:extLst>
              <a:ext uri="{FF2B5EF4-FFF2-40B4-BE49-F238E27FC236}">
                <a16:creationId xmlns:a16="http://schemas.microsoft.com/office/drawing/2014/main" id="{C1F551E0-63EE-D6F9-82F8-1598FB3D2713}"/>
              </a:ext>
            </a:extLst>
          </p:cNvPr>
          <p:cNvPicPr>
            <a:picLocks noChangeAspect="1"/>
          </p:cNvPicPr>
          <p:nvPr/>
        </p:nvPicPr>
        <p:blipFill>
          <a:blip r:embed="rId3"/>
          <a:stretch>
            <a:fillRect/>
          </a:stretch>
        </p:blipFill>
        <p:spPr>
          <a:xfrm>
            <a:off x="6091237" y="3414710"/>
            <a:ext cx="9526" cy="28579"/>
          </a:xfrm>
          <a:prstGeom prst="rect">
            <a:avLst/>
          </a:prstGeom>
        </p:spPr>
      </p:pic>
      <p:pic>
        <p:nvPicPr>
          <p:cNvPr id="9" name="Imagen 8">
            <a:extLst>
              <a:ext uri="{FF2B5EF4-FFF2-40B4-BE49-F238E27FC236}">
                <a16:creationId xmlns:a16="http://schemas.microsoft.com/office/drawing/2014/main" id="{ABEC9FCD-42E2-FE2B-8343-AE016CA69C1F}"/>
              </a:ext>
            </a:extLst>
          </p:cNvPr>
          <p:cNvPicPr>
            <a:picLocks noChangeAspect="1"/>
          </p:cNvPicPr>
          <p:nvPr/>
        </p:nvPicPr>
        <p:blipFill>
          <a:blip r:embed="rId3"/>
          <a:stretch>
            <a:fillRect/>
          </a:stretch>
        </p:blipFill>
        <p:spPr>
          <a:xfrm>
            <a:off x="6091237" y="3414710"/>
            <a:ext cx="9526" cy="28579"/>
          </a:xfrm>
          <a:prstGeom prst="rect">
            <a:avLst/>
          </a:prstGeom>
        </p:spPr>
      </p:pic>
      <p:pic>
        <p:nvPicPr>
          <p:cNvPr id="11" name="Imagen 10">
            <a:extLst>
              <a:ext uri="{FF2B5EF4-FFF2-40B4-BE49-F238E27FC236}">
                <a16:creationId xmlns:a16="http://schemas.microsoft.com/office/drawing/2014/main" id="{CFA3B8AD-F219-2D3F-CF33-4C7CF5CA49C4}"/>
              </a:ext>
            </a:extLst>
          </p:cNvPr>
          <p:cNvPicPr>
            <a:picLocks noChangeAspect="1"/>
          </p:cNvPicPr>
          <p:nvPr/>
        </p:nvPicPr>
        <p:blipFill>
          <a:blip r:embed="rId3"/>
          <a:stretch>
            <a:fillRect/>
          </a:stretch>
        </p:blipFill>
        <p:spPr>
          <a:xfrm>
            <a:off x="6091237" y="3414710"/>
            <a:ext cx="9526" cy="28579"/>
          </a:xfrm>
          <a:prstGeom prst="rect">
            <a:avLst/>
          </a:prstGeom>
        </p:spPr>
      </p:pic>
      <p:pic>
        <p:nvPicPr>
          <p:cNvPr id="13" name="Imagen 12">
            <a:extLst>
              <a:ext uri="{FF2B5EF4-FFF2-40B4-BE49-F238E27FC236}">
                <a16:creationId xmlns:a16="http://schemas.microsoft.com/office/drawing/2014/main" id="{881F2983-A396-0539-8783-90494286E94A}"/>
              </a:ext>
            </a:extLst>
          </p:cNvPr>
          <p:cNvPicPr>
            <a:picLocks noChangeAspect="1"/>
          </p:cNvPicPr>
          <p:nvPr/>
        </p:nvPicPr>
        <p:blipFill>
          <a:blip r:embed="rId3"/>
          <a:stretch>
            <a:fillRect/>
          </a:stretch>
        </p:blipFill>
        <p:spPr>
          <a:xfrm>
            <a:off x="6091237" y="3414710"/>
            <a:ext cx="9526" cy="28579"/>
          </a:xfrm>
          <a:prstGeom prst="rect">
            <a:avLst/>
          </a:prstGeom>
        </p:spPr>
      </p:pic>
      <p:pic>
        <p:nvPicPr>
          <p:cNvPr id="15" name="Imagen 14">
            <a:extLst>
              <a:ext uri="{FF2B5EF4-FFF2-40B4-BE49-F238E27FC236}">
                <a16:creationId xmlns:a16="http://schemas.microsoft.com/office/drawing/2014/main" id="{5577FC28-6266-5ABE-349B-5B4B646FB8AD}"/>
              </a:ext>
            </a:extLst>
          </p:cNvPr>
          <p:cNvPicPr>
            <a:picLocks noChangeAspect="1"/>
          </p:cNvPicPr>
          <p:nvPr/>
        </p:nvPicPr>
        <p:blipFill>
          <a:blip r:embed="rId3"/>
          <a:stretch>
            <a:fillRect/>
          </a:stretch>
        </p:blipFill>
        <p:spPr>
          <a:xfrm>
            <a:off x="6091237" y="3414710"/>
            <a:ext cx="9526" cy="28579"/>
          </a:xfrm>
          <a:prstGeom prst="rect">
            <a:avLst/>
          </a:prstGeom>
        </p:spPr>
      </p:pic>
      <p:pic>
        <p:nvPicPr>
          <p:cNvPr id="17" name="Imagen 16">
            <a:extLst>
              <a:ext uri="{FF2B5EF4-FFF2-40B4-BE49-F238E27FC236}">
                <a16:creationId xmlns:a16="http://schemas.microsoft.com/office/drawing/2014/main" id="{CA38492A-0CA5-17AF-1830-03A27375A713}"/>
              </a:ext>
            </a:extLst>
          </p:cNvPr>
          <p:cNvPicPr>
            <a:picLocks noChangeAspect="1"/>
          </p:cNvPicPr>
          <p:nvPr/>
        </p:nvPicPr>
        <p:blipFill>
          <a:blip r:embed="rId3"/>
          <a:stretch>
            <a:fillRect/>
          </a:stretch>
        </p:blipFill>
        <p:spPr>
          <a:xfrm>
            <a:off x="6091237" y="3414710"/>
            <a:ext cx="9526" cy="28579"/>
          </a:xfrm>
          <a:prstGeom prst="rect">
            <a:avLst/>
          </a:prstGeom>
        </p:spPr>
      </p:pic>
      <p:pic>
        <p:nvPicPr>
          <p:cNvPr id="19" name="Imagen 18">
            <a:extLst>
              <a:ext uri="{FF2B5EF4-FFF2-40B4-BE49-F238E27FC236}">
                <a16:creationId xmlns:a16="http://schemas.microsoft.com/office/drawing/2014/main" id="{5C0C8776-EDB5-D752-9AE0-9A8AD2B82AF0}"/>
              </a:ext>
            </a:extLst>
          </p:cNvPr>
          <p:cNvPicPr>
            <a:picLocks noChangeAspect="1"/>
          </p:cNvPicPr>
          <p:nvPr/>
        </p:nvPicPr>
        <p:blipFill>
          <a:blip r:embed="rId3"/>
          <a:stretch>
            <a:fillRect/>
          </a:stretch>
        </p:blipFill>
        <p:spPr>
          <a:xfrm>
            <a:off x="6091237" y="3414710"/>
            <a:ext cx="9526" cy="28579"/>
          </a:xfrm>
          <a:prstGeom prst="rect">
            <a:avLst/>
          </a:prstGeom>
        </p:spPr>
      </p:pic>
      <p:pic>
        <p:nvPicPr>
          <p:cNvPr id="21" name="Imagen 20">
            <a:extLst>
              <a:ext uri="{FF2B5EF4-FFF2-40B4-BE49-F238E27FC236}">
                <a16:creationId xmlns:a16="http://schemas.microsoft.com/office/drawing/2014/main" id="{8726D0CA-DA8F-8E90-168E-591709BF3BCB}"/>
              </a:ext>
            </a:extLst>
          </p:cNvPr>
          <p:cNvPicPr>
            <a:picLocks noChangeAspect="1"/>
          </p:cNvPicPr>
          <p:nvPr/>
        </p:nvPicPr>
        <p:blipFill>
          <a:blip r:embed="rId3"/>
          <a:stretch>
            <a:fillRect/>
          </a:stretch>
        </p:blipFill>
        <p:spPr>
          <a:xfrm>
            <a:off x="6091237" y="3414710"/>
            <a:ext cx="9526" cy="28579"/>
          </a:xfrm>
          <a:prstGeom prst="rect">
            <a:avLst/>
          </a:prstGeom>
        </p:spPr>
      </p:pic>
      <p:pic>
        <p:nvPicPr>
          <p:cNvPr id="23" name="Imagen 22">
            <a:extLst>
              <a:ext uri="{FF2B5EF4-FFF2-40B4-BE49-F238E27FC236}">
                <a16:creationId xmlns:a16="http://schemas.microsoft.com/office/drawing/2014/main" id="{6E881334-3A6D-E8D7-A252-08817B206C76}"/>
              </a:ext>
            </a:extLst>
          </p:cNvPr>
          <p:cNvPicPr>
            <a:picLocks noChangeAspect="1"/>
          </p:cNvPicPr>
          <p:nvPr/>
        </p:nvPicPr>
        <p:blipFill>
          <a:blip r:embed="rId3"/>
          <a:stretch>
            <a:fillRect/>
          </a:stretch>
        </p:blipFill>
        <p:spPr>
          <a:xfrm>
            <a:off x="6091237" y="3414710"/>
            <a:ext cx="9526" cy="28579"/>
          </a:xfrm>
          <a:prstGeom prst="rect">
            <a:avLst/>
          </a:prstGeom>
        </p:spPr>
      </p:pic>
      <p:pic>
        <p:nvPicPr>
          <p:cNvPr id="25" name="Imagen 24">
            <a:extLst>
              <a:ext uri="{FF2B5EF4-FFF2-40B4-BE49-F238E27FC236}">
                <a16:creationId xmlns:a16="http://schemas.microsoft.com/office/drawing/2014/main" id="{490A654A-535F-D42F-4AC0-9D59B97A8F55}"/>
              </a:ext>
            </a:extLst>
          </p:cNvPr>
          <p:cNvPicPr>
            <a:picLocks noChangeAspect="1"/>
          </p:cNvPicPr>
          <p:nvPr/>
        </p:nvPicPr>
        <p:blipFill>
          <a:blip r:embed="rId3"/>
          <a:stretch>
            <a:fillRect/>
          </a:stretch>
        </p:blipFill>
        <p:spPr>
          <a:xfrm>
            <a:off x="6091237" y="3414710"/>
            <a:ext cx="9526" cy="28579"/>
          </a:xfrm>
          <a:prstGeom prst="rect">
            <a:avLst/>
          </a:prstGeom>
        </p:spPr>
      </p:pic>
      <p:pic>
        <p:nvPicPr>
          <p:cNvPr id="27" name="Imagen 26">
            <a:extLst>
              <a:ext uri="{FF2B5EF4-FFF2-40B4-BE49-F238E27FC236}">
                <a16:creationId xmlns:a16="http://schemas.microsoft.com/office/drawing/2014/main" id="{47EAC7C1-42A0-590D-6803-810AAE8F0F47}"/>
              </a:ext>
            </a:extLst>
          </p:cNvPr>
          <p:cNvPicPr>
            <a:picLocks noChangeAspect="1"/>
          </p:cNvPicPr>
          <p:nvPr/>
        </p:nvPicPr>
        <p:blipFill>
          <a:blip r:embed="rId3"/>
          <a:stretch>
            <a:fillRect/>
          </a:stretch>
        </p:blipFill>
        <p:spPr>
          <a:xfrm>
            <a:off x="6091237" y="3414710"/>
            <a:ext cx="9526" cy="28579"/>
          </a:xfrm>
          <a:prstGeom prst="rect">
            <a:avLst/>
          </a:prstGeom>
        </p:spPr>
      </p:pic>
      <p:pic>
        <p:nvPicPr>
          <p:cNvPr id="29" name="Imagen 28">
            <a:extLst>
              <a:ext uri="{FF2B5EF4-FFF2-40B4-BE49-F238E27FC236}">
                <a16:creationId xmlns:a16="http://schemas.microsoft.com/office/drawing/2014/main" id="{CD574668-6FF2-60E6-D7B9-B04B8B5EE76C}"/>
              </a:ext>
            </a:extLst>
          </p:cNvPr>
          <p:cNvPicPr>
            <a:picLocks noChangeAspect="1"/>
          </p:cNvPicPr>
          <p:nvPr/>
        </p:nvPicPr>
        <p:blipFill>
          <a:blip r:embed="rId3"/>
          <a:stretch>
            <a:fillRect/>
          </a:stretch>
        </p:blipFill>
        <p:spPr>
          <a:xfrm>
            <a:off x="6091237" y="3414710"/>
            <a:ext cx="9526" cy="28579"/>
          </a:xfrm>
          <a:prstGeom prst="rect">
            <a:avLst/>
          </a:prstGeom>
        </p:spPr>
      </p:pic>
      <p:pic>
        <p:nvPicPr>
          <p:cNvPr id="1028" name="Picture 4">
            <a:extLst>
              <a:ext uri="{FF2B5EF4-FFF2-40B4-BE49-F238E27FC236}">
                <a16:creationId xmlns:a16="http://schemas.microsoft.com/office/drawing/2014/main" id="{ABEB3BDD-BFBE-C8F8-AAE0-F5CC3F5D3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952" y="481100"/>
            <a:ext cx="8439150" cy="586721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B64F2F3-87DE-C595-D389-47DB7C2E281D}"/>
              </a:ext>
            </a:extLst>
          </p:cNvPr>
          <p:cNvSpPr txBox="1"/>
          <p:nvPr/>
        </p:nvSpPr>
        <p:spPr>
          <a:xfrm>
            <a:off x="337561" y="2297151"/>
            <a:ext cx="2614186" cy="954107"/>
          </a:xfrm>
          <a:prstGeom prst="rect">
            <a:avLst/>
          </a:prstGeom>
          <a:noFill/>
        </p:spPr>
        <p:txBody>
          <a:bodyPr wrap="square" rtlCol="0">
            <a:spAutoFit/>
          </a:bodyPr>
          <a:lstStyle/>
          <a:p>
            <a:r>
              <a:rPr lang="es-MX" sz="2800" b="1" dirty="0">
                <a:latin typeface="Arial" panose="020B0604020202020204" pitchFamily="34" charset="0"/>
                <a:cs typeface="Arial" panose="020B0604020202020204" pitchFamily="34" charset="0"/>
              </a:rPr>
              <a:t>Plano de </a:t>
            </a:r>
            <a:r>
              <a:rPr lang="es-MX" sz="2800" b="1" dirty="0" err="1">
                <a:latin typeface="Arial" panose="020B0604020202020204" pitchFamily="34" charset="0"/>
                <a:cs typeface="Arial" panose="020B0604020202020204" pitchFamily="34" charset="0"/>
              </a:rPr>
              <a:t>Guatopo</a:t>
            </a:r>
            <a:r>
              <a:rPr lang="es-MX" sz="2800" b="1" dirty="0">
                <a:latin typeface="Arial" panose="020B0604020202020204" pitchFamily="34" charset="0"/>
                <a:cs typeface="Arial" panose="020B0604020202020204" pitchFamily="34" charset="0"/>
              </a:rPr>
              <a:t> (1)</a:t>
            </a:r>
            <a:endParaRPr lang="es-MX" sz="2800" b="1"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146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41A4A6-1061-C602-DAE4-0CC13673F300}"/>
              </a:ext>
            </a:extLst>
          </p:cNvPr>
          <p:cNvSpPr>
            <a:spLocks noGrp="1"/>
          </p:cNvSpPr>
          <p:nvPr>
            <p:ph type="title"/>
          </p:nvPr>
        </p:nvSpPr>
        <p:spPr>
          <a:xfrm>
            <a:off x="501801" y="306968"/>
            <a:ext cx="10437169" cy="863346"/>
          </a:xfrm>
        </p:spPr>
        <p:txBody>
          <a:bodyPr vert="horz" lIns="91440" tIns="45720" rIns="91440" bIns="45720" rtlCol="0" anchor="b">
            <a:normAutofit/>
          </a:bodyPr>
          <a:lstStyle/>
          <a:p>
            <a:r>
              <a:rPr lang="es-ES" sz="4400" b="1" noProof="0" dirty="0">
                <a:latin typeface="Arial" panose="020B0604020202020204" pitchFamily="34" charset="0"/>
                <a:cs typeface="Arial" panose="020B0604020202020204" pitchFamily="34" charset="0"/>
              </a:rPr>
              <a:t>Antecedentes</a:t>
            </a:r>
            <a:endParaRPr lang="es-ES" sz="44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DE73B8-7758-0F0A-919A-8BF4C8CEA3B0}"/>
              </a:ext>
            </a:extLst>
          </p:cNvPr>
          <p:cNvSpPr txBox="1"/>
          <p:nvPr/>
        </p:nvSpPr>
        <p:spPr>
          <a:xfrm>
            <a:off x="5209948" y="942743"/>
            <a:ext cx="6548845" cy="5275599"/>
          </a:xfrm>
          <a:prstGeom prst="rect">
            <a:avLst/>
          </a:prstGeom>
        </p:spPr>
        <p:txBody>
          <a:bodyPr vert="horz" lIns="0" tIns="45720" rIns="0" bIns="45720" rtlCol="0">
            <a:noAutofit/>
          </a:bodyPr>
          <a:lstStyle/>
          <a:p>
            <a:pPr marL="182880" indent="-182880" algn="just" defTabSz="914400">
              <a:spcBef>
                <a:spcPts val="900"/>
              </a:spcBef>
              <a:buClr>
                <a:schemeClr val="tx1">
                  <a:lumMod val="85000"/>
                  <a:lumOff val="15000"/>
                </a:schemeClr>
              </a:buClr>
              <a:buFont typeface="Garamond" pitchFamily="18" charset="0"/>
              <a:buChar char="◦"/>
            </a:pPr>
            <a:r>
              <a:rPr lang="es-ES" sz="2000" dirty="0">
                <a:latin typeface="Arial" panose="020B0604020202020204" pitchFamily="34" charset="0"/>
                <a:cs typeface="Arial" panose="020B0604020202020204" pitchFamily="34" charset="0"/>
              </a:rPr>
              <a:t>Estas tierras eran propiedad de Don </a:t>
            </a:r>
            <a:r>
              <a:rPr lang="es-ES" sz="2000" dirty="0">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Pedro de Ponte Andrade Jaspe y Montenegro</a:t>
            </a:r>
            <a:r>
              <a:rPr lang="es-ES" sz="2000" dirty="0">
                <a:latin typeface="Arial" panose="020B0604020202020204" pitchFamily="34" charset="0"/>
                <a:cs typeface="Arial" panose="020B0604020202020204" pitchFamily="34" charset="0"/>
              </a:rPr>
              <a:t>, quien está registrado en los Libros de Tierra del año 1737, Letra C. Fueron adquiridas en 1687 por Don Francisco Araujo de Figueroa y Don Diego Fernández de la Mota, y posteriormente vendidas a Don Pedro de Ponte Andrade Jaspe y Montenegro en 1701 por la viuda María Araujo de Figueroa, heredera del capitán Diego Fernández de la Mota (2).</a:t>
            </a:r>
          </a:p>
          <a:p>
            <a:pPr marL="285750" indent="-285750" defTabSz="914400">
              <a:lnSpc>
                <a:spcPct val="90000"/>
              </a:lnSpc>
              <a:spcAft>
                <a:spcPts val="600"/>
              </a:spcAft>
              <a:buClr>
                <a:schemeClr val="accent1"/>
              </a:buClr>
              <a:buFont typeface="Calibri" panose="020F0502020204030204" pitchFamily="34" charset="0"/>
              <a:buChar char="•"/>
            </a:pPr>
            <a:endParaRPr lang="es-ES" sz="2000" noProof="0" dirty="0">
              <a:solidFill>
                <a:schemeClr val="tx1">
                  <a:lumMod val="75000"/>
                  <a:lumOff val="25000"/>
                </a:schemeClr>
              </a:solidFill>
              <a:latin typeface="Arial" panose="020B0604020202020204" pitchFamily="34" charset="0"/>
              <a:cs typeface="Arial" panose="020B0604020202020204" pitchFamily="34" charset="0"/>
            </a:endParaRPr>
          </a:p>
          <a:p>
            <a:pPr marL="182880" indent="-182880" algn="just" defTabSz="914400">
              <a:spcBef>
                <a:spcPts val="900"/>
              </a:spcBef>
              <a:buClr>
                <a:schemeClr val="tx1">
                  <a:lumMod val="85000"/>
                  <a:lumOff val="15000"/>
                </a:schemeClr>
              </a:buClr>
              <a:buFont typeface="Garamond" pitchFamily="18" charset="0"/>
              <a:buChar char="◦"/>
            </a:pPr>
            <a:r>
              <a:rPr lang="es-ES" sz="2000" dirty="0">
                <a:latin typeface="Arial" panose="020B0604020202020204" pitchFamily="34" charset="0"/>
                <a:cs typeface="Arial" panose="020B0604020202020204" pitchFamily="34" charset="0"/>
              </a:rPr>
              <a:t>Transacción que está documentada en las Escribanías, folios 1 al 3, y en el Registro del año 1703, Escribanías 3, folios 27 al 29 vuelto, donde se detalla la venta realizada por el Alférez Don Francisco Araujo de Figueroa a Don Pedro de Ponte Andrade Jaspe y Montenegro de todas las tierras ubicadas en las riberas del río Tuy. </a:t>
            </a:r>
          </a:p>
          <a:p>
            <a:pPr defTabSz="914400">
              <a:lnSpc>
                <a:spcPct val="90000"/>
              </a:lnSpc>
              <a:spcAft>
                <a:spcPts val="600"/>
              </a:spcAft>
              <a:buClr>
                <a:schemeClr val="accent1"/>
              </a:buClr>
              <a:buFont typeface="Calibri" panose="020F0502020204030204" pitchFamily="34" charset="0"/>
            </a:pPr>
            <a:endParaRPr lang="es-ES" sz="2000" noProof="0" dirty="0">
              <a:solidFill>
                <a:schemeClr val="tx1">
                  <a:lumMod val="75000"/>
                  <a:lumOff val="25000"/>
                </a:schemeClr>
              </a:solidFill>
            </a:endParaRPr>
          </a:p>
        </p:txBody>
      </p:sp>
      <p:pic>
        <p:nvPicPr>
          <p:cNvPr id="4" name="Picture 2">
            <a:extLst>
              <a:ext uri="{FF2B5EF4-FFF2-40B4-BE49-F238E27FC236}">
                <a16:creationId xmlns:a16="http://schemas.microsoft.com/office/drawing/2014/main" id="{F0B5F80A-514F-5560-01AF-E99E0C050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1" y="2133239"/>
            <a:ext cx="4503771" cy="355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832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CD60C-548C-1507-CB3B-05B871033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F1D40-6414-C73F-1906-7CB1A640E744}"/>
              </a:ext>
            </a:extLst>
          </p:cNvPr>
          <p:cNvSpPr>
            <a:spLocks noGrp="1"/>
          </p:cNvSpPr>
          <p:nvPr>
            <p:ph type="title"/>
          </p:nvPr>
        </p:nvSpPr>
        <p:spPr>
          <a:xfrm>
            <a:off x="1066800" y="642594"/>
            <a:ext cx="10058400" cy="1371600"/>
          </a:xfrm>
        </p:spPr>
        <p:txBody>
          <a:bodyPr>
            <a:normAutofit/>
          </a:bodyPr>
          <a:lstStyle/>
          <a:p>
            <a:r>
              <a:rPr lang="es-ES" sz="4400" b="1" noProof="0" dirty="0">
                <a:latin typeface="Arial" panose="020B0604020202020204" pitchFamily="34" charset="0"/>
                <a:cs typeface="Arial" panose="020B0604020202020204" pitchFamily="34" charset="0"/>
              </a:rPr>
              <a:t>Libro de Tierras</a:t>
            </a:r>
          </a:p>
        </p:txBody>
      </p:sp>
      <p:sp>
        <p:nvSpPr>
          <p:cNvPr id="3" name="Content Placeholder 2">
            <a:extLst>
              <a:ext uri="{FF2B5EF4-FFF2-40B4-BE49-F238E27FC236}">
                <a16:creationId xmlns:a16="http://schemas.microsoft.com/office/drawing/2014/main" id="{4DDCEBC8-18E6-12BE-B171-21E9D6380992}"/>
              </a:ext>
            </a:extLst>
          </p:cNvPr>
          <p:cNvSpPr>
            <a:spLocks noGrp="1"/>
          </p:cNvSpPr>
          <p:nvPr>
            <p:ph idx="1"/>
          </p:nvPr>
        </p:nvSpPr>
        <p:spPr>
          <a:xfrm>
            <a:off x="1066800" y="1854200"/>
            <a:ext cx="10058400" cy="4181475"/>
          </a:xfrm>
        </p:spPr>
        <p:txBody>
          <a:bodyPr>
            <a:normAutofit/>
          </a:bodyPr>
          <a:lstStyle/>
          <a:p>
            <a:pPr algn="just"/>
            <a:r>
              <a:rPr lang="es-ES" sz="2000" noProof="0" dirty="0">
                <a:latin typeface="Arial" panose="020B0604020202020204" pitchFamily="34" charset="0"/>
                <a:cs typeface="Arial" panose="020B0604020202020204" pitchFamily="34" charset="0"/>
              </a:rPr>
              <a:t>Los Libros de Tierra se encuentran en el Archivo General de la Nación, pero no están digitalizados. Gracias a la gentileza del Historiador Alberto Hoyos, éste se trasladó al AGN en San Bernardino y ubicó los Libros de Tierra que nos interesaban: </a:t>
            </a:r>
          </a:p>
          <a:p>
            <a:pPr marL="274320" lvl="1" indent="0" algn="just">
              <a:buNone/>
            </a:pPr>
            <a:r>
              <a:rPr lang="es-ES" sz="2000" i="1" noProof="0" dirty="0">
                <a:latin typeface="Arial" panose="020B0604020202020204" pitchFamily="34" charset="0"/>
                <a:cs typeface="Arial" panose="020B0604020202020204" pitchFamily="34" charset="0"/>
              </a:rPr>
              <a:t>El Libro de Tierras 1737 C y el Índice de Tierras de 1700 a 1749 Tomo 2</a:t>
            </a:r>
          </a:p>
          <a:p>
            <a:pPr marL="274320" lvl="1" indent="0" algn="just">
              <a:buNone/>
            </a:pPr>
            <a:r>
              <a:rPr lang="es-ES" sz="2000" noProof="0" dirty="0">
                <a:latin typeface="Arial" panose="020B0604020202020204" pitchFamily="34" charset="0"/>
                <a:cs typeface="Arial" panose="020B0604020202020204" pitchFamily="34" charset="0"/>
              </a:rPr>
              <a:t> </a:t>
            </a:r>
          </a:p>
          <a:p>
            <a:pPr algn="just"/>
            <a:r>
              <a:rPr lang="es-ES" sz="2000" noProof="0" dirty="0">
                <a:latin typeface="Arial" panose="020B0604020202020204" pitchFamily="34" charset="0"/>
                <a:cs typeface="Arial" panose="020B0604020202020204" pitchFamily="34" charset="0"/>
              </a:rPr>
              <a:t> Se copian las portadas y sendas copias de la primera página, solo a título informativo, porque ambos documentos ocupan 25 y 99 folios respectivamente y escapan del contenido de esta presentación. Solo destacamos que</a:t>
            </a:r>
            <a:r>
              <a:rPr lang="es-ES" sz="2000" dirty="0">
                <a:latin typeface="Arial" panose="020B0604020202020204" pitchFamily="34" charset="0"/>
                <a:cs typeface="Arial" panose="020B0604020202020204" pitchFamily="34" charset="0"/>
              </a:rPr>
              <a:t>, d</a:t>
            </a:r>
            <a:r>
              <a:rPr lang="es-ES" sz="2000" noProof="0" dirty="0">
                <a:latin typeface="Arial" panose="020B0604020202020204" pitchFamily="34" charset="0"/>
                <a:cs typeface="Arial" panose="020B0604020202020204" pitchFamily="34" charset="0"/>
              </a:rPr>
              <a:t>ice la C:  </a:t>
            </a:r>
          </a:p>
          <a:p>
            <a:pPr marL="274320" lvl="1" indent="0" algn="just">
              <a:buNone/>
            </a:pPr>
            <a:r>
              <a:rPr lang="es-ES" sz="2000" i="1" noProof="0" dirty="0">
                <a:latin typeface="Arial" panose="020B0604020202020204" pitchFamily="34" charset="0"/>
                <a:cs typeface="Arial" panose="020B0604020202020204" pitchFamily="34" charset="0"/>
              </a:rPr>
              <a:t>Cedeño Don Pedro y los demás hermanos, con Doña Petronila de Ponte sobre tierras en la jurisdicción de San Sebastián de Los Reyes, en el valle de </a:t>
            </a:r>
            <a:r>
              <a:rPr lang="es-ES" sz="2000" i="1" noProof="0" dirty="0" err="1">
                <a:latin typeface="Arial" panose="020B0604020202020204" pitchFamily="34" charset="0"/>
                <a:cs typeface="Arial" panose="020B0604020202020204" pitchFamily="34" charset="0"/>
              </a:rPr>
              <a:t>Taguaza</a:t>
            </a:r>
            <a:r>
              <a:rPr lang="es-ES" sz="2000" i="1" noProof="0" dirty="0">
                <a:latin typeface="Arial" panose="020B0604020202020204" pitchFamily="34" charset="0"/>
                <a:cs typeface="Arial" panose="020B0604020202020204" pitchFamily="34" charset="0"/>
              </a:rPr>
              <a:t>, inmediatas al Río Tuy</a:t>
            </a:r>
          </a:p>
        </p:txBody>
      </p:sp>
    </p:spTree>
    <p:extLst>
      <p:ext uri="{BB962C8B-B14F-4D97-AF65-F5344CB8AC3E}">
        <p14:creationId xmlns:p14="http://schemas.microsoft.com/office/powerpoint/2010/main" val="3144334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8BB4CD-920C-6BCA-CBA0-1A3B2FD4363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6800" y="841248"/>
            <a:ext cx="2897496" cy="5055969"/>
          </a:xfrm>
          <a:prstGeom prst="rect">
            <a:avLst/>
          </a:prstGeom>
        </p:spPr>
      </p:pic>
      <p:pic>
        <p:nvPicPr>
          <p:cNvPr id="7" name="Imagen 6">
            <a:extLst>
              <a:ext uri="{FF2B5EF4-FFF2-40B4-BE49-F238E27FC236}">
                <a16:creationId xmlns:a16="http://schemas.microsoft.com/office/drawing/2014/main" id="{AC2B8700-D7F5-14C8-1E8A-7B9F153CE4CF}"/>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451069" y="841248"/>
            <a:ext cx="3790122" cy="5115736"/>
          </a:xfrm>
          <a:prstGeom prst="rect">
            <a:avLst/>
          </a:prstGeom>
        </p:spPr>
      </p:pic>
      <p:sp>
        <p:nvSpPr>
          <p:cNvPr id="4" name="CuadroTexto 3">
            <a:extLst>
              <a:ext uri="{FF2B5EF4-FFF2-40B4-BE49-F238E27FC236}">
                <a16:creationId xmlns:a16="http://schemas.microsoft.com/office/drawing/2014/main" id="{AFE72412-15DD-A697-CC2A-6DCBE1FBE170}"/>
              </a:ext>
            </a:extLst>
          </p:cNvPr>
          <p:cNvSpPr txBox="1"/>
          <p:nvPr/>
        </p:nvSpPr>
        <p:spPr>
          <a:xfrm>
            <a:off x="8646695" y="6160167"/>
            <a:ext cx="2775284" cy="369332"/>
          </a:xfrm>
          <a:prstGeom prst="rect">
            <a:avLst/>
          </a:prstGeom>
          <a:noFill/>
        </p:spPr>
        <p:txBody>
          <a:bodyPr wrap="square">
            <a:spAutoFit/>
          </a:bodyPr>
          <a:lstStyle/>
          <a:p>
            <a:r>
              <a:rPr lang="es-ES" sz="1800" b="1" noProof="0" dirty="0">
                <a:latin typeface="Arial" panose="020B0604020202020204" pitchFamily="34" charset="0"/>
                <a:cs typeface="Arial" panose="020B0604020202020204" pitchFamily="34" charset="0"/>
              </a:rPr>
              <a:t>Libro de Tierras 1737 C </a:t>
            </a:r>
            <a:endParaRPr lang="es-ES" dirty="0"/>
          </a:p>
        </p:txBody>
      </p:sp>
      <p:pic>
        <p:nvPicPr>
          <p:cNvPr id="5" name="Imagen 4">
            <a:extLst>
              <a:ext uri="{FF2B5EF4-FFF2-40B4-BE49-F238E27FC236}">
                <a16:creationId xmlns:a16="http://schemas.microsoft.com/office/drawing/2014/main" id="{371395D2-506E-55C6-2668-93F021DDC8B7}"/>
              </a:ext>
            </a:extLst>
          </p:cNvPr>
          <p:cNvPicPr>
            <a:picLocks noChangeAspect="1"/>
          </p:cNvPicPr>
          <p:nvPr/>
        </p:nvPicPr>
        <p:blipFill>
          <a:blip r:embed="rId6" cstate="hq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407965" y="841249"/>
            <a:ext cx="4340759" cy="5115736"/>
          </a:xfrm>
          <a:prstGeom prst="rect">
            <a:avLst/>
          </a:prstGeom>
        </p:spPr>
      </p:pic>
    </p:spTree>
    <p:extLst>
      <p:ext uri="{BB962C8B-B14F-4D97-AF65-F5344CB8AC3E}">
        <p14:creationId xmlns:p14="http://schemas.microsoft.com/office/powerpoint/2010/main" val="3591162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B4196E3-43E4-8196-AE41-FE84D6512A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4448" y="728185"/>
            <a:ext cx="3810899" cy="5139216"/>
          </a:xfrm>
          <a:prstGeom prst="rect">
            <a:avLst/>
          </a:prstGeom>
        </p:spPr>
      </p:pic>
      <p:pic>
        <p:nvPicPr>
          <p:cNvPr id="7" name="Imagen 6">
            <a:extLst>
              <a:ext uri="{FF2B5EF4-FFF2-40B4-BE49-F238E27FC236}">
                <a16:creationId xmlns:a16="http://schemas.microsoft.com/office/drawing/2014/main" id="{2700221F-83B5-FA1D-A693-1AAD182CB28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384800" y="785021"/>
            <a:ext cx="4549327" cy="5082380"/>
          </a:xfrm>
          <a:prstGeom prst="rect">
            <a:avLst/>
          </a:prstGeom>
        </p:spPr>
      </p:pic>
      <p:sp>
        <p:nvSpPr>
          <p:cNvPr id="3" name="CuadroTexto 2">
            <a:extLst>
              <a:ext uri="{FF2B5EF4-FFF2-40B4-BE49-F238E27FC236}">
                <a16:creationId xmlns:a16="http://schemas.microsoft.com/office/drawing/2014/main" id="{7F14CA14-08FE-898F-06B6-04D6BF16560A}"/>
              </a:ext>
            </a:extLst>
          </p:cNvPr>
          <p:cNvSpPr txBox="1"/>
          <p:nvPr/>
        </p:nvSpPr>
        <p:spPr>
          <a:xfrm>
            <a:off x="3594100" y="6072979"/>
            <a:ext cx="6096000" cy="369332"/>
          </a:xfrm>
          <a:prstGeom prst="rect">
            <a:avLst/>
          </a:prstGeom>
          <a:noFill/>
        </p:spPr>
        <p:txBody>
          <a:bodyPr wrap="square">
            <a:spAutoFit/>
          </a:bodyPr>
          <a:lstStyle/>
          <a:p>
            <a:r>
              <a:rPr lang="es-ES" sz="1800" b="1" noProof="0" dirty="0">
                <a:latin typeface="Arial" panose="020B0604020202020204" pitchFamily="34" charset="0"/>
                <a:cs typeface="Arial" panose="020B0604020202020204" pitchFamily="34" charset="0"/>
              </a:rPr>
              <a:t>Índice de Tierras de 1700 a 1749,  primera página </a:t>
            </a:r>
            <a:endParaRPr lang="es-ES" b="1" dirty="0"/>
          </a:p>
        </p:txBody>
      </p:sp>
    </p:spTree>
    <p:extLst>
      <p:ext uri="{BB962C8B-B14F-4D97-AF65-F5344CB8AC3E}">
        <p14:creationId xmlns:p14="http://schemas.microsoft.com/office/powerpoint/2010/main" val="1119126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78A3B7-86E2-C316-F5FC-99EB74D811BA}"/>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63700" y="851116"/>
            <a:ext cx="4044415" cy="5409768"/>
          </a:xfrm>
          <a:prstGeom prst="rect">
            <a:avLst/>
          </a:prstGeom>
        </p:spPr>
      </p:pic>
      <p:sp>
        <p:nvSpPr>
          <p:cNvPr id="2" name="CuadroTexto 1">
            <a:extLst>
              <a:ext uri="{FF2B5EF4-FFF2-40B4-BE49-F238E27FC236}">
                <a16:creationId xmlns:a16="http://schemas.microsoft.com/office/drawing/2014/main" id="{53FC9A3D-F913-FF59-C47D-4E3AE468FDF6}"/>
              </a:ext>
            </a:extLst>
          </p:cNvPr>
          <p:cNvSpPr txBox="1"/>
          <p:nvPr/>
        </p:nvSpPr>
        <p:spPr>
          <a:xfrm>
            <a:off x="5867400" y="5577679"/>
            <a:ext cx="6096000" cy="369332"/>
          </a:xfrm>
          <a:prstGeom prst="rect">
            <a:avLst/>
          </a:prstGeom>
          <a:noFill/>
        </p:spPr>
        <p:txBody>
          <a:bodyPr wrap="square">
            <a:spAutoFit/>
          </a:bodyPr>
          <a:lstStyle/>
          <a:p>
            <a:r>
              <a:rPr lang="es-ES" sz="1800" b="1" noProof="0" dirty="0">
                <a:latin typeface="Arial" panose="020B0604020202020204" pitchFamily="34" charset="0"/>
                <a:cs typeface="Arial" panose="020B0604020202020204" pitchFamily="34" charset="0"/>
              </a:rPr>
              <a:t>Índice de Tierras de 1700 a 1749, </a:t>
            </a:r>
            <a:r>
              <a:rPr lang="es-ES" sz="1800" b="1" noProof="0">
                <a:latin typeface="Arial" panose="020B0604020202020204" pitchFamily="34" charset="0"/>
                <a:cs typeface="Arial" panose="020B0604020202020204" pitchFamily="34" charset="0"/>
              </a:rPr>
              <a:t>segunda página </a:t>
            </a:r>
            <a:endParaRPr lang="es-ES" b="1" dirty="0"/>
          </a:p>
        </p:txBody>
      </p:sp>
    </p:spTree>
    <p:extLst>
      <p:ext uri="{BB962C8B-B14F-4D97-AF65-F5344CB8AC3E}">
        <p14:creationId xmlns:p14="http://schemas.microsoft.com/office/powerpoint/2010/main" val="2242147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ACB7-F468-7E4E-A603-3B1D29AB1ABC}"/>
              </a:ext>
            </a:extLst>
          </p:cNvPr>
          <p:cNvSpPr>
            <a:spLocks noGrp="1"/>
          </p:cNvSpPr>
          <p:nvPr>
            <p:ph type="title"/>
          </p:nvPr>
        </p:nvSpPr>
        <p:spPr/>
        <p:txBody>
          <a:bodyPr>
            <a:normAutofit/>
          </a:bodyPr>
          <a:lstStyle/>
          <a:p>
            <a:r>
              <a:rPr lang="en-US" sz="4400" b="1" dirty="0" err="1">
                <a:latin typeface="Arial" panose="020B0604020202020204" pitchFamily="34" charset="0"/>
                <a:cs typeface="Arial" panose="020B0604020202020204" pitchFamily="34" charset="0"/>
              </a:rPr>
              <a:t>Expropiación</a:t>
            </a:r>
            <a:r>
              <a:rPr lang="en-US" sz="4400" b="1" dirty="0">
                <a:latin typeface="Arial" panose="020B0604020202020204" pitchFamily="34" charset="0"/>
                <a:cs typeface="Arial" panose="020B0604020202020204" pitchFamily="34" charset="0"/>
              </a:rPr>
              <a:t> de Guatopo</a:t>
            </a:r>
            <a:endParaRPr lang="en-US" sz="4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2BE0D04-A8B5-D359-AD5F-C3F710908878}"/>
              </a:ext>
            </a:extLst>
          </p:cNvPr>
          <p:cNvSpPr>
            <a:spLocks noGrp="1"/>
          </p:cNvSpPr>
          <p:nvPr>
            <p:ph idx="1"/>
          </p:nvPr>
        </p:nvSpPr>
        <p:spPr>
          <a:xfrm>
            <a:off x="1097280" y="1517715"/>
            <a:ext cx="10058400" cy="4351379"/>
          </a:xfrm>
        </p:spPr>
        <p:txBody>
          <a:bodyPr>
            <a:normAutofit/>
          </a:bodyPr>
          <a:lstStyle/>
          <a:p>
            <a:pPr marL="0" indent="0">
              <a:buNone/>
            </a:pPr>
            <a:endParaRPr lang="es-ES"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Al iniciar la Junta de Gobierno presidida por Wolfgang Larrazábal (23/01/1958-14/11/1958), se decretó la expropiación del Parque Nacional Guatopo mediante el decreto </a:t>
            </a:r>
            <a:r>
              <a:rPr lang="es-ES" sz="2000" dirty="0" err="1">
                <a:latin typeface="Arial" panose="020B0604020202020204" pitchFamily="34" charset="0"/>
                <a:cs typeface="Arial" panose="020B0604020202020204" pitchFamily="34" charset="0"/>
              </a:rPr>
              <a:t>Nº</a:t>
            </a:r>
            <a:r>
              <a:rPr lang="es-ES" sz="2000" dirty="0">
                <a:latin typeface="Arial" panose="020B0604020202020204" pitchFamily="34" charset="0"/>
                <a:cs typeface="Arial" panose="020B0604020202020204" pitchFamily="34" charset="0"/>
              </a:rPr>
              <a:t> 122 del 28 de marzo de 1958, publicado en la Gaceta Oficial N° 256264 el 31 de marzo de 1958, con una extensión de 92.640 hectáreas (3).</a:t>
            </a:r>
          </a:p>
          <a:p>
            <a:pPr algn="just"/>
            <a:r>
              <a:rPr lang="es-ES" sz="2000" dirty="0">
                <a:latin typeface="Arial" panose="020B0604020202020204" pitchFamily="34" charset="0"/>
                <a:cs typeface="Arial" panose="020B0604020202020204" pitchFamily="34" charset="0"/>
              </a:rPr>
              <a:t>Durante el Gobierno de Rómulo Betancourt se volvió a expropiar el Parque Guatopo mediante Decreto Presidencial N° 257 del 8 de abril de 1960, publicado en la Gaceta Oficial N° 26230 del 11 de abril de 1960 con una extensión de 122.464 Has (4).</a:t>
            </a:r>
          </a:p>
          <a:p>
            <a:pPr algn="just"/>
            <a:r>
              <a:rPr lang="es-ES" sz="2000" dirty="0">
                <a:latin typeface="Arial" panose="020B0604020202020204" pitchFamily="34" charset="0"/>
                <a:cs typeface="Arial" panose="020B0604020202020204" pitchFamily="34" charset="0"/>
              </a:rPr>
              <a:t>Este segundo decreto deroga el anterior, fue ejecutado para incluir áreas no consideradas en el decreto inicial, porque esa última cifra es el área que se indica en los planos de la Fundación Polar para el Parque Guatopo, denominado  PN-3 en el Plano A. MN014 de fecha 26 de septiembre de 2008 (5.</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24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TM03457510[[fn=Savon]]</Template>
  <TotalTime>1717</TotalTime>
  <Words>1019</Words>
  <Application>Microsoft Office PowerPoint</Application>
  <PresentationFormat>Panorámica</PresentationFormat>
  <Paragraphs>69</Paragraphs>
  <Slides>19</Slides>
  <Notes>14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Aptos</vt:lpstr>
      <vt:lpstr>Arial</vt:lpstr>
      <vt:lpstr>Calibri</vt:lpstr>
      <vt:lpstr>Century Gothic</vt:lpstr>
      <vt:lpstr>Garamond</vt:lpstr>
      <vt:lpstr>Savon</vt:lpstr>
      <vt:lpstr>Presentación de PowerPoint</vt:lpstr>
      <vt:lpstr>Antecedentes</vt:lpstr>
      <vt:lpstr>Presentación de PowerPoint</vt:lpstr>
      <vt:lpstr>Antecedentes</vt:lpstr>
      <vt:lpstr>Libro de Tierras</vt:lpstr>
      <vt:lpstr>Presentación de PowerPoint</vt:lpstr>
      <vt:lpstr>Presentación de PowerPoint</vt:lpstr>
      <vt:lpstr>Presentación de PowerPoint</vt:lpstr>
      <vt:lpstr>Expropiación de Guatopo</vt:lpstr>
      <vt:lpstr>Consecuencias de la expropiación de Guatopo</vt:lpstr>
      <vt:lpstr>Presentación de PowerPoint</vt:lpstr>
      <vt:lpstr>Presentación de PowerPoint</vt:lpstr>
      <vt:lpstr>Presentación de PowerPoint</vt:lpstr>
      <vt:lpstr>Reducción de los podertantes</vt:lpstr>
      <vt:lpstr>Presentación de PowerPoint</vt:lpstr>
      <vt:lpstr>Presentación de PowerPoint</vt:lpstr>
      <vt:lpstr> Secuencia de la expropiación</vt:lpstr>
      <vt:lpstr> Comentarios finales  </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Cora Martinez</dc:creator>
  <cp:lastModifiedBy>Enrique de la concha</cp:lastModifiedBy>
  <cp:revision>72</cp:revision>
  <dcterms:created xsi:type="dcterms:W3CDTF">2026-02-02T16:23:57Z</dcterms:created>
  <dcterms:modified xsi:type="dcterms:W3CDTF">2026-02-17T22:22:26Z</dcterms:modified>
</cp:coreProperties>
</file>